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y="5143500" cx="9144000"/>
  <p:notesSz cx="6858000" cy="9144000"/>
  <p:embeddedFontLst>
    <p:embeddedFont>
      <p:font typeface="Roboto"/>
      <p:regular r:id="rId22"/>
      <p:bold r:id="rId23"/>
      <p:italic r:id="rId24"/>
      <p:boldItalic r:id="rId25"/>
    </p:embeddedFont>
    <p:embeddedFont>
      <p:font typeface="Montserrat"/>
      <p:regular r:id="rId26"/>
      <p:bold r:id="rId27"/>
      <p:italic r:id="rId28"/>
      <p:boldItalic r:id="rId29"/>
    </p:embeddedFont>
    <p:embeddedFont>
      <p:font typeface="Lato"/>
      <p:regular r:id="rId30"/>
      <p:bold r:id="rId31"/>
      <p:italic r:id="rId32"/>
      <p:boldItalic r:id="rId3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font" Target="fonts/Roboto-regular.fntdata"/><Relationship Id="rId21" Type="http://schemas.openxmlformats.org/officeDocument/2006/relationships/slide" Target="slides/slide16.xml"/><Relationship Id="rId24" Type="http://schemas.openxmlformats.org/officeDocument/2006/relationships/font" Target="fonts/Roboto-italic.fntdata"/><Relationship Id="rId23" Type="http://schemas.openxmlformats.org/officeDocument/2006/relationships/font" Target="fonts/Roboto-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Montserrat-regular.fntdata"/><Relationship Id="rId25" Type="http://schemas.openxmlformats.org/officeDocument/2006/relationships/font" Target="fonts/Roboto-boldItalic.fntdata"/><Relationship Id="rId28" Type="http://schemas.openxmlformats.org/officeDocument/2006/relationships/font" Target="fonts/Montserrat-italic.fntdata"/><Relationship Id="rId27" Type="http://schemas.openxmlformats.org/officeDocument/2006/relationships/font" Target="fonts/Montserrat-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Montserrat-bold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Lato-bold.fntdata"/><Relationship Id="rId30" Type="http://schemas.openxmlformats.org/officeDocument/2006/relationships/font" Target="fonts/Lato-regular.fntdata"/><Relationship Id="rId11" Type="http://schemas.openxmlformats.org/officeDocument/2006/relationships/slide" Target="slides/slide6.xml"/><Relationship Id="rId33" Type="http://schemas.openxmlformats.org/officeDocument/2006/relationships/font" Target="fonts/Lato-boldItalic.fntdata"/><Relationship Id="rId10" Type="http://schemas.openxmlformats.org/officeDocument/2006/relationships/slide" Target="slides/slide5.xml"/><Relationship Id="rId32" Type="http://schemas.openxmlformats.org/officeDocument/2006/relationships/font" Target="fonts/Lato-italic.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f87997393_0_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f87997393_0_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25b8c369aac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25b8c369aac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25b8c369aac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25b8c369aac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25b8c369aac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25b8c369aac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25b8c369aac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25b8c369aac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25b8c369aac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25b8c369aac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25b8c369aac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25b8c369aac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1f87997393_0_15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1f87997393_0_15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1f87997393_0_7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1f87997393_0_7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1f87997393_0_8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1f87997393_0_8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25b8c369aac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25b8c369aac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25b8c369aac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25b8c369aac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1f87997393_0_8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1f87997393_0_8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25b8c369aac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25b8c369aac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25b8c369aac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25b8c369aac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25b8c369aac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25b8c369aac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 Id="rId6" Type="http://schemas.openxmlformats.org/officeDocument/2006/relationships/slide" Target="/ppt/slides/slide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pic>
        <p:nvPicPr>
          <p:cNvPr descr="offset_comp_406605.jpg" id="10" name="Google Shape;10;p2"/>
          <p:cNvPicPr preferRelativeResize="0"/>
          <p:nvPr/>
        </p:nvPicPr>
        <p:blipFill rotWithShape="1">
          <a:blip r:embed="rId2">
            <a:alphaModFix amt="66000"/>
          </a:blip>
          <a:srcRect b="39565" l="20991" r="40112" t="2690"/>
          <a:stretch/>
        </p:blipFill>
        <p:spPr>
          <a:xfrm>
            <a:off x="0" y="0"/>
            <a:ext cx="5157900" cy="5143500"/>
          </a:xfrm>
          <a:prstGeom prst="rtTriangle">
            <a:avLst/>
          </a:prstGeom>
          <a:noFill/>
          <a:ln>
            <a:noFill/>
          </a:ln>
        </p:spPr>
      </p:pic>
      <p:pic>
        <p:nvPicPr>
          <p:cNvPr descr="offset_comp_342327_edtied.jpg" id="11" name="Google Shape;11;p2"/>
          <p:cNvPicPr preferRelativeResize="0"/>
          <p:nvPr/>
        </p:nvPicPr>
        <p:blipFill rotWithShape="1">
          <a:blip r:embed="rId3">
            <a:alphaModFix amt="31000"/>
          </a:blip>
          <a:srcRect b="11297" l="14009" r="43289" t="35833"/>
          <a:stretch/>
        </p:blipFill>
        <p:spPr>
          <a:xfrm rot="10800000">
            <a:off x="6976800" y="-25"/>
            <a:ext cx="2167200" cy="2012700"/>
          </a:xfrm>
          <a:prstGeom prst="rtTriangle">
            <a:avLst/>
          </a:prstGeom>
          <a:noFill/>
          <a:ln>
            <a:noFill/>
          </a:ln>
        </p:spPr>
      </p:pic>
      <p:sp>
        <p:nvSpPr>
          <p:cNvPr id="12" name="Google Shape;12;p2"/>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3" name="Google Shape;13;p2"/>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5" name="Google Shape;15;p2"/>
          <p:cNvSpPr/>
          <p:nvPr/>
        </p:nvSpPr>
        <p:spPr>
          <a:xfrm rot="-5400000">
            <a:off x="5846" y="-4836"/>
            <a:ext cx="22914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flipH="1">
            <a:off x="652821" y="576768"/>
            <a:ext cx="2300100" cy="22914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35" name="Shape 135"/>
        <p:cNvGrpSpPr/>
        <p:nvPr/>
      </p:nvGrpSpPr>
      <p:grpSpPr>
        <a:xfrm>
          <a:off x="0" y="0"/>
          <a:ext cx="0" cy="0"/>
          <a:chOff x="0" y="0"/>
          <a:chExt cx="0" cy="0"/>
        </a:xfrm>
      </p:grpSpPr>
      <p:sp>
        <p:nvSpPr>
          <p:cNvPr id="136" name="Google Shape;136;p11">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1">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1">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1">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 name="Google Shape;140;p11"/>
          <p:cNvGrpSpPr/>
          <p:nvPr/>
        </p:nvGrpSpPr>
        <p:grpSpPr>
          <a:xfrm>
            <a:off x="4406400" y="0"/>
            <a:ext cx="4737600" cy="5143500"/>
            <a:chOff x="4406400" y="0"/>
            <a:chExt cx="4737600" cy="5143500"/>
          </a:xfrm>
        </p:grpSpPr>
        <p:sp>
          <p:nvSpPr>
            <p:cNvPr id="141" name="Google Shape;141;p11"/>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1"/>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1"/>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1"/>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1"/>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1"/>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1"/>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1"/>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9" name="Google Shape;159;p11"/>
          <p:cNvSpPr txBox="1"/>
          <p:nvPr>
            <p:ph type="title"/>
          </p:nvPr>
        </p:nvSpPr>
        <p:spPr>
          <a:xfrm>
            <a:off x="823850" y="866775"/>
            <a:ext cx="4587000" cy="35211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60" name="Google Shape;160;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61" name="Shape 161"/>
        <p:cNvGrpSpPr/>
        <p:nvPr/>
      </p:nvGrpSpPr>
      <p:grpSpPr>
        <a:xfrm>
          <a:off x="0" y="0"/>
          <a:ext cx="0" cy="0"/>
          <a:chOff x="0" y="0"/>
          <a:chExt cx="0" cy="0"/>
        </a:xfrm>
      </p:grpSpPr>
      <p:sp>
        <p:nvSpPr>
          <p:cNvPr id="162" name="Google Shape;162;p12">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2">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2">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2">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6" name="Google Shape;166;p12"/>
          <p:cNvGrpSpPr/>
          <p:nvPr/>
        </p:nvGrpSpPr>
        <p:grpSpPr>
          <a:xfrm>
            <a:off x="0" y="381001"/>
            <a:ext cx="1037850" cy="1016287"/>
            <a:chOff x="0" y="381001"/>
            <a:chExt cx="1037850" cy="1016287"/>
          </a:xfrm>
        </p:grpSpPr>
        <p:sp>
          <p:nvSpPr>
            <p:cNvPr id="167" name="Google Shape;167;p12"/>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2"/>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9" name="Google Shape;169;p12"/>
          <p:cNvSpPr txBox="1"/>
          <p:nvPr>
            <p:ph type="title"/>
          </p:nvPr>
        </p:nvSpPr>
        <p:spPr>
          <a:xfrm>
            <a:off x="1297500" y="1658325"/>
            <a:ext cx="3036300" cy="1751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70" name="Google Shape;170;p12"/>
          <p:cNvSpPr txBox="1"/>
          <p:nvPr>
            <p:ph idx="1" type="subTitle"/>
          </p:nvPr>
        </p:nvSpPr>
        <p:spPr>
          <a:xfrm>
            <a:off x="1297500" y="3538000"/>
            <a:ext cx="30363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71" name="Google Shape;171;p12"/>
          <p:cNvSpPr txBox="1"/>
          <p:nvPr>
            <p:ph idx="2" type="body"/>
          </p:nvPr>
        </p:nvSpPr>
        <p:spPr>
          <a:xfrm>
            <a:off x="4648200" y="1696600"/>
            <a:ext cx="3676800" cy="234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72" name="Google Shape;172;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73" name="Shape 173"/>
        <p:cNvGrpSpPr/>
        <p:nvPr/>
      </p:nvGrpSpPr>
      <p:grpSpPr>
        <a:xfrm>
          <a:off x="0" y="0"/>
          <a:ext cx="0" cy="0"/>
          <a:chOff x="0" y="0"/>
          <a:chExt cx="0" cy="0"/>
        </a:xfrm>
      </p:grpSpPr>
      <p:grpSp>
        <p:nvGrpSpPr>
          <p:cNvPr id="174" name="Google Shape;174;p13"/>
          <p:cNvGrpSpPr/>
          <p:nvPr/>
        </p:nvGrpSpPr>
        <p:grpSpPr>
          <a:xfrm>
            <a:off x="0" y="4128572"/>
            <a:ext cx="698925" cy="684657"/>
            <a:chOff x="0" y="3785672"/>
            <a:chExt cx="698925" cy="684657"/>
          </a:xfrm>
        </p:grpSpPr>
        <p:sp>
          <p:nvSpPr>
            <p:cNvPr id="175" name="Google Shape;175;p13"/>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3"/>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7" name="Google Shape;177;p13"/>
          <p:cNvSpPr txBox="1"/>
          <p:nvPr>
            <p:ph idx="1" type="body"/>
          </p:nvPr>
        </p:nvSpPr>
        <p:spPr>
          <a:xfrm>
            <a:off x="812725" y="4305375"/>
            <a:ext cx="6936000" cy="523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78" name="Google Shape;178;p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79" name="Google Shape;179;p13">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3">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3">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3">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83" name="Shape 183"/>
        <p:cNvGrpSpPr/>
        <p:nvPr/>
      </p:nvGrpSpPr>
      <p:grpSpPr>
        <a:xfrm>
          <a:off x="0" y="0"/>
          <a:ext cx="0" cy="0"/>
          <a:chOff x="0" y="0"/>
          <a:chExt cx="0" cy="0"/>
        </a:xfrm>
      </p:grpSpPr>
      <p:grpSp>
        <p:nvGrpSpPr>
          <p:cNvPr id="184" name="Google Shape;184;p14"/>
          <p:cNvGrpSpPr/>
          <p:nvPr/>
        </p:nvGrpSpPr>
        <p:grpSpPr>
          <a:xfrm>
            <a:off x="4406400" y="0"/>
            <a:ext cx="4737600" cy="5143065"/>
            <a:chOff x="4406400" y="0"/>
            <a:chExt cx="4737600" cy="5143065"/>
          </a:xfrm>
        </p:grpSpPr>
        <p:sp>
          <p:nvSpPr>
            <p:cNvPr id="185" name="Google Shape;185;p1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3" name="Google Shape;203;p14"/>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204" name="Google Shape;204;p14"/>
          <p:cNvSpPr txBox="1"/>
          <p:nvPr>
            <p:ph idx="1" type="body"/>
          </p:nvPr>
        </p:nvSpPr>
        <p:spPr>
          <a:xfrm>
            <a:off x="823850" y="2643124"/>
            <a:ext cx="4776000" cy="1218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205" name="Google Shape;205;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206" name="Google Shape;206;p14">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4">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4">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4">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10" name="Shape 210"/>
        <p:cNvGrpSpPr/>
        <p:nvPr/>
      </p:nvGrpSpPr>
      <p:grpSpPr>
        <a:xfrm>
          <a:off x="0" y="0"/>
          <a:ext cx="0" cy="0"/>
          <a:chOff x="0" y="0"/>
          <a:chExt cx="0" cy="0"/>
        </a:xfrm>
      </p:grpSpPr>
      <p:sp>
        <p:nvSpPr>
          <p:cNvPr id="211" name="Google Shape;211;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3">
  <p:cSld name="TITLE_AND_BODY_1">
    <p:spTree>
      <p:nvGrpSpPr>
        <p:cNvPr id="212" name="Shape 212"/>
        <p:cNvGrpSpPr/>
        <p:nvPr/>
      </p:nvGrpSpPr>
      <p:grpSpPr>
        <a:xfrm>
          <a:off x="0" y="0"/>
          <a:ext cx="0" cy="0"/>
          <a:chOff x="0" y="0"/>
          <a:chExt cx="0" cy="0"/>
        </a:xfrm>
      </p:grpSpPr>
      <p:pic>
        <p:nvPicPr>
          <p:cNvPr descr="offset_comp_343059.jpg" id="213" name="Google Shape;213;p16"/>
          <p:cNvPicPr preferRelativeResize="0"/>
          <p:nvPr/>
        </p:nvPicPr>
        <p:blipFill rotWithShape="1">
          <a:blip r:embed="rId2">
            <a:alphaModFix amt="80000"/>
          </a:blip>
          <a:srcRect b="25870" l="30474" r="30474" t="11955"/>
          <a:stretch/>
        </p:blipFill>
        <p:spPr>
          <a:xfrm rot="-5400000">
            <a:off x="113630" y="-105700"/>
            <a:ext cx="5142300" cy="5364300"/>
          </a:xfrm>
          <a:prstGeom prst="diagStripe">
            <a:avLst>
              <a:gd fmla="val 50343" name="adj"/>
            </a:avLst>
          </a:prstGeom>
          <a:noFill/>
          <a:ln>
            <a:noFill/>
          </a:ln>
        </p:spPr>
      </p:pic>
      <p:sp>
        <p:nvSpPr>
          <p:cNvPr id="214" name="Google Shape;214;p1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15" name="Google Shape;215;p16"/>
          <p:cNvSpPr txBox="1"/>
          <p:nvPr>
            <p:ph idx="1" type="body"/>
          </p:nvPr>
        </p:nvSpPr>
        <p:spPr>
          <a:xfrm>
            <a:off x="4018025" y="1567550"/>
            <a:ext cx="4318500" cy="17667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Clr>
                <a:schemeClr val="dk2"/>
              </a:buClr>
              <a:buSzPts val="1300"/>
              <a:buChar char="●"/>
              <a:defRPr>
                <a:solidFill>
                  <a:schemeClr val="dk2"/>
                </a:solidFill>
              </a:defRPr>
            </a:lvl1pPr>
            <a:lvl2pPr indent="-298450" lvl="1" marL="914400" rtl="0">
              <a:spcBef>
                <a:spcPts val="1600"/>
              </a:spcBef>
              <a:spcAft>
                <a:spcPts val="0"/>
              </a:spcAft>
              <a:buClr>
                <a:schemeClr val="dk2"/>
              </a:buClr>
              <a:buSzPts val="1100"/>
              <a:buChar char="○"/>
              <a:defRPr>
                <a:solidFill>
                  <a:schemeClr val="dk2"/>
                </a:solidFill>
              </a:defRPr>
            </a:lvl2pPr>
            <a:lvl3pPr indent="-298450" lvl="2" marL="1371600" rtl="0">
              <a:spcBef>
                <a:spcPts val="1600"/>
              </a:spcBef>
              <a:spcAft>
                <a:spcPts val="0"/>
              </a:spcAft>
              <a:buClr>
                <a:schemeClr val="dk2"/>
              </a:buClr>
              <a:buSzPts val="1100"/>
              <a:buChar char="■"/>
              <a:defRPr>
                <a:solidFill>
                  <a:schemeClr val="dk2"/>
                </a:solidFill>
              </a:defRPr>
            </a:lvl3pPr>
            <a:lvl4pPr indent="-298450" lvl="3" marL="1828800" rtl="0">
              <a:spcBef>
                <a:spcPts val="1600"/>
              </a:spcBef>
              <a:spcAft>
                <a:spcPts val="0"/>
              </a:spcAft>
              <a:buClr>
                <a:schemeClr val="dk2"/>
              </a:buClr>
              <a:buSzPts val="1100"/>
              <a:buChar char="●"/>
              <a:defRPr>
                <a:solidFill>
                  <a:schemeClr val="dk2"/>
                </a:solidFill>
              </a:defRPr>
            </a:lvl4pPr>
            <a:lvl5pPr indent="-298450" lvl="4" marL="2286000" rtl="0">
              <a:spcBef>
                <a:spcPts val="1600"/>
              </a:spcBef>
              <a:spcAft>
                <a:spcPts val="0"/>
              </a:spcAft>
              <a:buClr>
                <a:schemeClr val="dk2"/>
              </a:buClr>
              <a:buSzPts val="1100"/>
              <a:buChar char="○"/>
              <a:defRPr>
                <a:solidFill>
                  <a:schemeClr val="dk2"/>
                </a:solidFill>
              </a:defRPr>
            </a:lvl5pPr>
            <a:lvl6pPr indent="-298450" lvl="5" marL="2743200" rtl="0">
              <a:spcBef>
                <a:spcPts val="1600"/>
              </a:spcBef>
              <a:spcAft>
                <a:spcPts val="0"/>
              </a:spcAft>
              <a:buClr>
                <a:schemeClr val="dk2"/>
              </a:buClr>
              <a:buSzPts val="1100"/>
              <a:buChar char="■"/>
              <a:defRPr>
                <a:solidFill>
                  <a:schemeClr val="dk2"/>
                </a:solidFill>
              </a:defRPr>
            </a:lvl6pPr>
            <a:lvl7pPr indent="-298450" lvl="6" marL="3200400" rtl="0">
              <a:spcBef>
                <a:spcPts val="1600"/>
              </a:spcBef>
              <a:spcAft>
                <a:spcPts val="0"/>
              </a:spcAft>
              <a:buClr>
                <a:schemeClr val="dk2"/>
              </a:buClr>
              <a:buSzPts val="1100"/>
              <a:buChar char="●"/>
              <a:defRPr>
                <a:solidFill>
                  <a:schemeClr val="dk2"/>
                </a:solidFill>
              </a:defRPr>
            </a:lvl7pPr>
            <a:lvl8pPr indent="-298450" lvl="7" marL="3657600" rtl="0">
              <a:spcBef>
                <a:spcPts val="1600"/>
              </a:spcBef>
              <a:spcAft>
                <a:spcPts val="0"/>
              </a:spcAft>
              <a:buClr>
                <a:schemeClr val="dk2"/>
              </a:buClr>
              <a:buSzPts val="1100"/>
              <a:buChar char="○"/>
              <a:defRPr>
                <a:solidFill>
                  <a:schemeClr val="dk2"/>
                </a:solidFill>
              </a:defRPr>
            </a:lvl8pPr>
            <a:lvl9pPr indent="-298450" lvl="8" marL="4114800" rtl="0">
              <a:spcBef>
                <a:spcPts val="1600"/>
              </a:spcBef>
              <a:spcAft>
                <a:spcPts val="1600"/>
              </a:spcAft>
              <a:buClr>
                <a:schemeClr val="dk2"/>
              </a:buClr>
              <a:buSzPts val="1100"/>
              <a:buChar char="■"/>
              <a:defRPr>
                <a:solidFill>
                  <a:schemeClr val="dk2"/>
                </a:solidFill>
              </a:defRPr>
            </a:lvl9pPr>
          </a:lstStyle>
          <a:p/>
        </p:txBody>
      </p:sp>
      <p:sp>
        <p:nvSpPr>
          <p:cNvPr id="216" name="Google Shape;216;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217" name="Google Shape;217;p16">
            <a:hlinkClick action="ppaction://hlinksldjump" r:id="rId3"/>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6">
            <a:hlinkClick action="ppaction://hlinksldjump" r:id="rId4"/>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6">
            <a:hlinkClick action="ppaction://hlinksldjump" r:id="rId5"/>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6">
            <a:hlinkClick action="ppaction://hlinksldjump" r:id="rId6"/>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1" name="Google Shape;221;p16"/>
          <p:cNvGrpSpPr/>
          <p:nvPr/>
        </p:nvGrpSpPr>
        <p:grpSpPr>
          <a:xfrm>
            <a:off x="0" y="381001"/>
            <a:ext cx="1037850" cy="1016287"/>
            <a:chOff x="0" y="381001"/>
            <a:chExt cx="1037850" cy="1016287"/>
          </a:xfrm>
        </p:grpSpPr>
        <p:sp>
          <p:nvSpPr>
            <p:cNvPr id="222" name="Google Shape;222;p1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grpSp>
        <p:nvGrpSpPr>
          <p:cNvPr id="18" name="Google Shape;18;p3"/>
          <p:cNvGrpSpPr/>
          <p:nvPr/>
        </p:nvGrpSpPr>
        <p:grpSpPr>
          <a:xfrm>
            <a:off x="4406400" y="0"/>
            <a:ext cx="4737600" cy="5143065"/>
            <a:chOff x="4406400" y="0"/>
            <a:chExt cx="4737600" cy="5143065"/>
          </a:xfrm>
        </p:grpSpPr>
        <p:sp>
          <p:nvSpPr>
            <p:cNvPr id="19" name="Google Shape;19;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 name="Google Shape;37;p3"/>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8" name="Google Shape;38;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39" name="Google Shape;39;p3">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spTree>
      <p:nvGrpSpPr>
        <p:cNvPr id="43" name="Shape 43"/>
        <p:cNvGrpSpPr/>
        <p:nvPr/>
      </p:nvGrpSpPr>
      <p:grpSpPr>
        <a:xfrm>
          <a:off x="0" y="0"/>
          <a:ext cx="0" cy="0"/>
          <a:chOff x="0" y="0"/>
          <a:chExt cx="0" cy="0"/>
        </a:xfrm>
      </p:grpSpPr>
      <p:grpSp>
        <p:nvGrpSpPr>
          <p:cNvPr id="44" name="Google Shape;44;p4"/>
          <p:cNvGrpSpPr/>
          <p:nvPr/>
        </p:nvGrpSpPr>
        <p:grpSpPr>
          <a:xfrm>
            <a:off x="4406400" y="0"/>
            <a:ext cx="4737600" cy="5143065"/>
            <a:chOff x="4406400" y="0"/>
            <a:chExt cx="4737600" cy="5143065"/>
          </a:xfrm>
        </p:grpSpPr>
        <p:sp>
          <p:nvSpPr>
            <p:cNvPr id="45" name="Google Shape;45;p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 name="Google Shape;63;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64" name="Google Shape;64;p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5" name="Shape 65"/>
        <p:cNvGrpSpPr/>
        <p:nvPr/>
      </p:nvGrpSpPr>
      <p:grpSpPr>
        <a:xfrm>
          <a:off x="0" y="0"/>
          <a:ext cx="0" cy="0"/>
          <a:chOff x="0" y="0"/>
          <a:chExt cx="0" cy="0"/>
        </a:xfrm>
      </p:grpSpPr>
      <p:sp>
        <p:nvSpPr>
          <p:cNvPr id="66" name="Google Shape;66;p5">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5">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5">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5">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 name="Google Shape;70;p5"/>
          <p:cNvGrpSpPr/>
          <p:nvPr/>
        </p:nvGrpSpPr>
        <p:grpSpPr>
          <a:xfrm>
            <a:off x="0" y="381001"/>
            <a:ext cx="1037850" cy="1016287"/>
            <a:chOff x="0" y="381001"/>
            <a:chExt cx="1037850" cy="1016287"/>
          </a:xfrm>
        </p:grpSpPr>
        <p:sp>
          <p:nvSpPr>
            <p:cNvPr id="71" name="Google Shape;71;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 name="Google Shape;73;p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74" name="Google Shape;74;p5"/>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75" name="Google Shape;7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1">
  <p:cSld name="TITLE_AND_BODY_2">
    <p:spTree>
      <p:nvGrpSpPr>
        <p:cNvPr id="76" name="Shape 76"/>
        <p:cNvGrpSpPr/>
        <p:nvPr/>
      </p:nvGrpSpPr>
      <p:grpSpPr>
        <a:xfrm>
          <a:off x="0" y="0"/>
          <a:ext cx="0" cy="0"/>
          <a:chOff x="0" y="0"/>
          <a:chExt cx="0" cy="0"/>
        </a:xfrm>
      </p:grpSpPr>
      <p:sp>
        <p:nvSpPr>
          <p:cNvPr id="77" name="Google Shape;77;p6"/>
          <p:cNvSpPr txBox="1"/>
          <p:nvPr>
            <p:ph type="title"/>
          </p:nvPr>
        </p:nvSpPr>
        <p:spPr>
          <a:xfrm>
            <a:off x="361071" y="1924852"/>
            <a:ext cx="2304900" cy="17973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78" name="Google Shape;78;p6"/>
          <p:cNvSpPr/>
          <p:nvPr/>
        </p:nvSpPr>
        <p:spPr>
          <a:xfrm>
            <a:off x="4564200" y="0"/>
            <a:ext cx="45798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6"/>
          <p:cNvSpPr txBox="1"/>
          <p:nvPr>
            <p:ph idx="1" type="body"/>
          </p:nvPr>
        </p:nvSpPr>
        <p:spPr>
          <a:xfrm>
            <a:off x="6451271" y="1924850"/>
            <a:ext cx="2304900" cy="1797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
        <p:nvSpPr>
          <p:cNvPr id="80" name="Google Shape;80;p6">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6">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6">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6">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 name="Google Shape;84;p6"/>
          <p:cNvGrpSpPr/>
          <p:nvPr/>
        </p:nvGrpSpPr>
        <p:grpSpPr>
          <a:xfrm>
            <a:off x="0" y="381001"/>
            <a:ext cx="1037850" cy="1016287"/>
            <a:chOff x="0" y="381001"/>
            <a:chExt cx="1037850" cy="1016287"/>
          </a:xfrm>
        </p:grpSpPr>
        <p:sp>
          <p:nvSpPr>
            <p:cNvPr id="85" name="Google Shape;85;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 name="Google Shape;87;p6"/>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88" name="Google Shape;88;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2">
  <p:cSld name="TITLE_AND_BODY_2_1">
    <p:spTree>
      <p:nvGrpSpPr>
        <p:cNvPr id="89" name="Shape 89"/>
        <p:cNvGrpSpPr/>
        <p:nvPr/>
      </p:nvGrpSpPr>
      <p:grpSpPr>
        <a:xfrm>
          <a:off x="0" y="0"/>
          <a:ext cx="0" cy="0"/>
          <a:chOff x="0" y="0"/>
          <a:chExt cx="0" cy="0"/>
        </a:xfrm>
      </p:grpSpPr>
      <p:sp>
        <p:nvSpPr>
          <p:cNvPr id="90" name="Google Shape;90;p7"/>
          <p:cNvSpPr txBox="1"/>
          <p:nvPr>
            <p:ph type="title"/>
          </p:nvPr>
        </p:nvSpPr>
        <p:spPr>
          <a:xfrm>
            <a:off x="702850" y="1708619"/>
            <a:ext cx="3333300" cy="14709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91" name="Google Shape;91;p7"/>
          <p:cNvSpPr/>
          <p:nvPr/>
        </p:nvSpPr>
        <p:spPr>
          <a:xfrm>
            <a:off x="0" y="3486600"/>
            <a:ext cx="9144000" cy="165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7">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7">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7">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7">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 name="Google Shape;96;p7"/>
          <p:cNvGrpSpPr/>
          <p:nvPr/>
        </p:nvGrpSpPr>
        <p:grpSpPr>
          <a:xfrm>
            <a:off x="0" y="381001"/>
            <a:ext cx="1037850" cy="1016287"/>
            <a:chOff x="0" y="381001"/>
            <a:chExt cx="1037850" cy="1016287"/>
          </a:xfrm>
        </p:grpSpPr>
        <p:sp>
          <p:nvSpPr>
            <p:cNvPr id="97" name="Google Shape;97;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 name="Google Shape;99;p7"/>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100" name="Google Shape;100;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01" name="Google Shape;101;p7"/>
          <p:cNvSpPr txBox="1"/>
          <p:nvPr>
            <p:ph idx="1" type="body"/>
          </p:nvPr>
        </p:nvSpPr>
        <p:spPr>
          <a:xfrm>
            <a:off x="702850" y="3625275"/>
            <a:ext cx="3333300" cy="765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2" name="Shape 102"/>
        <p:cNvGrpSpPr/>
        <p:nvPr/>
      </p:nvGrpSpPr>
      <p:grpSpPr>
        <a:xfrm>
          <a:off x="0" y="0"/>
          <a:ext cx="0" cy="0"/>
          <a:chOff x="0" y="0"/>
          <a:chExt cx="0" cy="0"/>
        </a:xfrm>
      </p:grpSpPr>
      <p:sp>
        <p:nvSpPr>
          <p:cNvPr id="103" name="Google Shape;103;p8">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8">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8">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8">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7" name="Google Shape;107;p8"/>
          <p:cNvGrpSpPr/>
          <p:nvPr/>
        </p:nvGrpSpPr>
        <p:grpSpPr>
          <a:xfrm>
            <a:off x="0" y="381001"/>
            <a:ext cx="1037850" cy="1016287"/>
            <a:chOff x="0" y="381001"/>
            <a:chExt cx="1037850" cy="1016287"/>
          </a:xfrm>
        </p:grpSpPr>
        <p:sp>
          <p:nvSpPr>
            <p:cNvPr id="108" name="Google Shape;108;p8"/>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8"/>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 name="Google Shape;110;p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11" name="Google Shape;111;p8"/>
          <p:cNvSpPr txBox="1"/>
          <p:nvPr>
            <p:ph idx="1" type="body"/>
          </p:nvPr>
        </p:nvSpPr>
        <p:spPr>
          <a:xfrm>
            <a:off x="1297500"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2" name="Google Shape;112;p8"/>
          <p:cNvSpPr txBox="1"/>
          <p:nvPr>
            <p:ph idx="2" type="body"/>
          </p:nvPr>
        </p:nvSpPr>
        <p:spPr>
          <a:xfrm>
            <a:off x="4933221"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3" name="Google Shape;113;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4" name="Shape 114"/>
        <p:cNvGrpSpPr/>
        <p:nvPr/>
      </p:nvGrpSpPr>
      <p:grpSpPr>
        <a:xfrm>
          <a:off x="0" y="0"/>
          <a:ext cx="0" cy="0"/>
          <a:chOff x="0" y="0"/>
          <a:chExt cx="0" cy="0"/>
        </a:xfrm>
      </p:grpSpPr>
      <p:sp>
        <p:nvSpPr>
          <p:cNvPr id="115" name="Google Shape;115;p9">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9">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9">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9">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 name="Google Shape;119;p9"/>
          <p:cNvGrpSpPr/>
          <p:nvPr/>
        </p:nvGrpSpPr>
        <p:grpSpPr>
          <a:xfrm>
            <a:off x="0" y="381001"/>
            <a:ext cx="1037850" cy="1016287"/>
            <a:chOff x="0" y="381001"/>
            <a:chExt cx="1037850" cy="1016287"/>
          </a:xfrm>
        </p:grpSpPr>
        <p:sp>
          <p:nvSpPr>
            <p:cNvPr id="120" name="Google Shape;120;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 name="Google Shape;122;p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23" name="Google Shape;123;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24" name="Shape 124"/>
        <p:cNvGrpSpPr/>
        <p:nvPr/>
      </p:nvGrpSpPr>
      <p:grpSpPr>
        <a:xfrm>
          <a:off x="0" y="0"/>
          <a:ext cx="0" cy="0"/>
          <a:chOff x="0" y="0"/>
          <a:chExt cx="0" cy="0"/>
        </a:xfrm>
      </p:grpSpPr>
      <p:sp>
        <p:nvSpPr>
          <p:cNvPr id="125" name="Google Shape;125;p10">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0">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0">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0">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9" name="Google Shape;129;p10"/>
          <p:cNvGrpSpPr/>
          <p:nvPr/>
        </p:nvGrpSpPr>
        <p:grpSpPr>
          <a:xfrm>
            <a:off x="0" y="381001"/>
            <a:ext cx="1037850" cy="1016287"/>
            <a:chOff x="0" y="381001"/>
            <a:chExt cx="1037850" cy="1016287"/>
          </a:xfrm>
        </p:grpSpPr>
        <p:sp>
          <p:nvSpPr>
            <p:cNvPr id="130" name="Google Shape;130;p10"/>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0"/>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 name="Google Shape;132;p10"/>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33" name="Google Shape;133;p10"/>
          <p:cNvSpPr txBox="1"/>
          <p:nvPr>
            <p:ph idx="1" type="body"/>
          </p:nvPr>
        </p:nvSpPr>
        <p:spPr>
          <a:xfrm>
            <a:off x="1297500" y="1972550"/>
            <a:ext cx="3798900" cy="2415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34" name="Google Shape;13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 Id="rId3"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 Id="rId3"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7.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17"/>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p>
            <a:pPr indent="0" lvl="0" marL="0" rtl="0" algn="ctr">
              <a:lnSpc>
                <a:spcPct val="89000"/>
              </a:lnSpc>
              <a:spcBef>
                <a:spcPts val="0"/>
              </a:spcBef>
              <a:spcAft>
                <a:spcPts val="0"/>
              </a:spcAft>
              <a:buClr>
                <a:schemeClr val="dk2"/>
              </a:buClr>
              <a:buSzPts val="6000"/>
              <a:buFont typeface="Arial"/>
              <a:buNone/>
            </a:pPr>
            <a:r>
              <a:rPr b="1" lang="en-GB" sz="4100">
                <a:latin typeface="Arial"/>
                <a:ea typeface="Arial"/>
                <a:cs typeface="Arial"/>
                <a:sym typeface="Arial"/>
              </a:rPr>
              <a:t>INSTAGRAM USER ANALYTICS</a:t>
            </a:r>
            <a:endParaRPr b="1" sz="2100"/>
          </a:p>
        </p:txBody>
      </p:sp>
      <p:sp>
        <p:nvSpPr>
          <p:cNvPr id="229" name="Google Shape;229;p17"/>
          <p:cNvSpPr txBox="1"/>
          <p:nvPr>
            <p:ph idx="1" type="subTitle"/>
          </p:nvPr>
        </p:nvSpPr>
        <p:spPr>
          <a:xfrm>
            <a:off x="4939400" y="3157300"/>
            <a:ext cx="3470700" cy="506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sz="1600"/>
              <a:t>By ~ Laxmidhar Sahoo</a:t>
            </a:r>
            <a:endParaRPr sz="16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26"/>
          <p:cNvSpPr txBox="1"/>
          <p:nvPr>
            <p:ph type="title"/>
          </p:nvPr>
        </p:nvSpPr>
        <p:spPr>
          <a:xfrm>
            <a:off x="1297500" y="393750"/>
            <a:ext cx="7038900" cy="573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u="sng">
                <a:latin typeface="Arial"/>
                <a:ea typeface="Arial"/>
                <a:cs typeface="Arial"/>
                <a:sym typeface="Arial"/>
              </a:rPr>
              <a:t>Ad Campaign Launch</a:t>
            </a:r>
            <a:endParaRPr u="sng"/>
          </a:p>
        </p:txBody>
      </p:sp>
      <p:sp>
        <p:nvSpPr>
          <p:cNvPr id="299" name="Google Shape;299;p26"/>
          <p:cNvSpPr txBox="1"/>
          <p:nvPr>
            <p:ph idx="1" type="body"/>
          </p:nvPr>
        </p:nvSpPr>
        <p:spPr>
          <a:xfrm>
            <a:off x="457750" y="1803725"/>
            <a:ext cx="5936700" cy="17610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GB"/>
              <a:t>SELECT DAYNAME(created_at) AS Day, COUNT(id) AS `Total Users registered`</a:t>
            </a:r>
            <a:endParaRPr/>
          </a:p>
          <a:p>
            <a:pPr indent="0" lvl="0" marL="0" rtl="0" algn="l">
              <a:lnSpc>
                <a:spcPct val="100000"/>
              </a:lnSpc>
              <a:spcBef>
                <a:spcPts val="1600"/>
              </a:spcBef>
              <a:spcAft>
                <a:spcPts val="0"/>
              </a:spcAft>
              <a:buNone/>
            </a:pPr>
            <a:r>
              <a:rPr lang="en-GB"/>
              <a:t>FROM users</a:t>
            </a:r>
            <a:endParaRPr/>
          </a:p>
          <a:p>
            <a:pPr indent="0" lvl="0" marL="0" rtl="0" algn="l">
              <a:lnSpc>
                <a:spcPct val="100000"/>
              </a:lnSpc>
              <a:spcBef>
                <a:spcPts val="1600"/>
              </a:spcBef>
              <a:spcAft>
                <a:spcPts val="0"/>
              </a:spcAft>
              <a:buNone/>
            </a:pPr>
            <a:r>
              <a:rPr lang="en-GB"/>
              <a:t>GROUP BY DAYNAME(created_at)</a:t>
            </a:r>
            <a:endParaRPr/>
          </a:p>
          <a:p>
            <a:pPr indent="0" lvl="0" marL="0" rtl="0" algn="l">
              <a:lnSpc>
                <a:spcPct val="100000"/>
              </a:lnSpc>
              <a:spcBef>
                <a:spcPts val="1600"/>
              </a:spcBef>
              <a:spcAft>
                <a:spcPts val="1600"/>
              </a:spcAft>
              <a:buNone/>
            </a:pPr>
            <a:r>
              <a:rPr lang="en-GB"/>
              <a:t>ORDER BY `Total Users registered` DESC;</a:t>
            </a:r>
            <a:endParaRPr/>
          </a:p>
        </p:txBody>
      </p:sp>
      <p:pic>
        <p:nvPicPr>
          <p:cNvPr id="300" name="Google Shape;300;p26"/>
          <p:cNvPicPr preferRelativeResize="0"/>
          <p:nvPr/>
        </p:nvPicPr>
        <p:blipFill>
          <a:blip r:embed="rId3">
            <a:alphaModFix/>
          </a:blip>
          <a:stretch>
            <a:fillRect/>
          </a:stretch>
        </p:blipFill>
        <p:spPr>
          <a:xfrm>
            <a:off x="6599350" y="1820063"/>
            <a:ext cx="2444750" cy="1728313"/>
          </a:xfrm>
          <a:prstGeom prst="rect">
            <a:avLst/>
          </a:prstGeom>
          <a:noFill/>
          <a:ln>
            <a:noFill/>
          </a:ln>
        </p:spPr>
      </p:pic>
      <p:sp>
        <p:nvSpPr>
          <p:cNvPr id="301" name="Google Shape;301;p26"/>
          <p:cNvSpPr txBox="1"/>
          <p:nvPr/>
        </p:nvSpPr>
        <p:spPr>
          <a:xfrm>
            <a:off x="392125" y="1378525"/>
            <a:ext cx="1246500" cy="367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sz="1800">
                <a:solidFill>
                  <a:schemeClr val="lt1"/>
                </a:solidFill>
                <a:latin typeface="Lato"/>
                <a:ea typeface="Lato"/>
                <a:cs typeface="Lato"/>
                <a:sym typeface="Lato"/>
              </a:rPr>
              <a:t>Query:</a:t>
            </a:r>
            <a:endParaRPr>
              <a:latin typeface="Lato"/>
              <a:ea typeface="Lato"/>
              <a:cs typeface="Lato"/>
              <a:sym typeface="Lato"/>
            </a:endParaRPr>
          </a:p>
        </p:txBody>
      </p:sp>
      <p:sp>
        <p:nvSpPr>
          <p:cNvPr id="302" name="Google Shape;302;p26"/>
          <p:cNvSpPr txBox="1"/>
          <p:nvPr/>
        </p:nvSpPr>
        <p:spPr>
          <a:xfrm>
            <a:off x="6494400" y="1378525"/>
            <a:ext cx="1666500" cy="36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chemeClr val="lt1"/>
                </a:solidFill>
                <a:latin typeface="Lato"/>
                <a:ea typeface="Lato"/>
                <a:cs typeface="Lato"/>
                <a:sym typeface="Lato"/>
              </a:rPr>
              <a:t>Output :</a:t>
            </a:r>
            <a:endParaRPr sz="1800">
              <a:solidFill>
                <a:schemeClr val="lt1"/>
              </a:solidFill>
              <a:latin typeface="Lato"/>
              <a:ea typeface="Lato"/>
              <a:cs typeface="Lato"/>
              <a:sym typeface="Lato"/>
            </a:endParaRPr>
          </a:p>
        </p:txBody>
      </p:sp>
      <p:sp>
        <p:nvSpPr>
          <p:cNvPr id="303" name="Google Shape;303;p26"/>
          <p:cNvSpPr txBox="1"/>
          <p:nvPr/>
        </p:nvSpPr>
        <p:spPr>
          <a:xfrm>
            <a:off x="457750" y="4141925"/>
            <a:ext cx="8482200" cy="656100"/>
          </a:xfrm>
          <a:prstGeom prst="rect">
            <a:avLst/>
          </a:prstGeom>
          <a:noFill/>
          <a:ln cap="flat" cmpd="sng" w="9525">
            <a:solidFill>
              <a:schemeClr val="lt1"/>
            </a:solidFill>
            <a:prstDash val="dot"/>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lt1"/>
                </a:solidFill>
                <a:latin typeface="Lato"/>
                <a:ea typeface="Lato"/>
                <a:cs typeface="Lato"/>
                <a:sym typeface="Lato"/>
              </a:rPr>
              <a:t>Suggestion : As per data Thursday and Sunday are the best day to launch Ad campaign. Also I </a:t>
            </a:r>
            <a:r>
              <a:rPr lang="en-GB">
                <a:solidFill>
                  <a:schemeClr val="lt1"/>
                </a:solidFill>
                <a:latin typeface="Lato"/>
                <a:ea typeface="Lato"/>
                <a:cs typeface="Lato"/>
                <a:sym typeface="Lato"/>
              </a:rPr>
              <a:t>recomandate</a:t>
            </a:r>
            <a:r>
              <a:rPr lang="en-GB">
                <a:solidFill>
                  <a:schemeClr val="lt1"/>
                </a:solidFill>
                <a:latin typeface="Lato"/>
                <a:ea typeface="Lato"/>
                <a:cs typeface="Lato"/>
                <a:sym typeface="Lato"/>
              </a:rPr>
              <a:t> to create and post of Ads and promote it through top </a:t>
            </a:r>
            <a:r>
              <a:rPr lang="en-GB">
                <a:solidFill>
                  <a:schemeClr val="lt1"/>
                </a:solidFill>
                <a:latin typeface="Lato"/>
                <a:ea typeface="Lato"/>
                <a:cs typeface="Lato"/>
                <a:sym typeface="Lato"/>
              </a:rPr>
              <a:t>Celebrities and by</a:t>
            </a:r>
            <a:r>
              <a:rPr lang="en-GB">
                <a:solidFill>
                  <a:schemeClr val="lt1"/>
                </a:solidFill>
                <a:latin typeface="Lato"/>
                <a:ea typeface="Lato"/>
                <a:cs typeface="Lato"/>
                <a:sym typeface="Lato"/>
              </a:rPr>
              <a:t>  using top hashtags. </a:t>
            </a:r>
            <a:endParaRPr>
              <a:solidFill>
                <a:schemeClr val="lt1"/>
              </a:solidFill>
              <a:latin typeface="Lato"/>
              <a:ea typeface="Lato"/>
              <a:cs typeface="Lato"/>
              <a:sym typeface="La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pic>
        <p:nvPicPr>
          <p:cNvPr id="308" name="Google Shape;308;p27"/>
          <p:cNvPicPr preferRelativeResize="0"/>
          <p:nvPr/>
        </p:nvPicPr>
        <p:blipFill>
          <a:blip r:embed="rId3">
            <a:alphaModFix amt="37000"/>
          </a:blip>
          <a:stretch>
            <a:fillRect/>
          </a:stretch>
        </p:blipFill>
        <p:spPr>
          <a:xfrm>
            <a:off x="2272687" y="272450"/>
            <a:ext cx="4598625" cy="4598600"/>
          </a:xfrm>
          <a:prstGeom prst="rect">
            <a:avLst/>
          </a:prstGeom>
          <a:noFill/>
          <a:ln>
            <a:noFill/>
          </a:ln>
        </p:spPr>
      </p:pic>
      <p:sp>
        <p:nvSpPr>
          <p:cNvPr id="309" name="Google Shape;309;p27"/>
          <p:cNvSpPr txBox="1"/>
          <p:nvPr/>
        </p:nvSpPr>
        <p:spPr>
          <a:xfrm>
            <a:off x="929700" y="2130000"/>
            <a:ext cx="7284600" cy="883500"/>
          </a:xfrm>
          <a:prstGeom prst="rect">
            <a:avLst/>
          </a:prstGeom>
          <a:noFill/>
          <a:ln cap="flat" cmpd="sng" w="28575">
            <a:solidFill>
              <a:srgbClr val="F3F3F3"/>
            </a:solidFill>
            <a:prstDash val="dash"/>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GB" sz="3650">
                <a:solidFill>
                  <a:schemeClr val="lt1"/>
                </a:solidFill>
              </a:rPr>
              <a:t>INSIGHTS:</a:t>
            </a:r>
            <a:r>
              <a:rPr b="1" lang="en-GB" sz="3250">
                <a:solidFill>
                  <a:schemeClr val="lt1"/>
                </a:solidFill>
              </a:rPr>
              <a:t> </a:t>
            </a:r>
            <a:r>
              <a:rPr b="1" lang="en-GB" sz="3650">
                <a:solidFill>
                  <a:schemeClr val="lt1"/>
                </a:solidFill>
              </a:rPr>
              <a:t>INVESTOR METRICS</a:t>
            </a:r>
            <a:endParaRPr b="1" sz="3650">
              <a:solidFill>
                <a:schemeClr val="lt1"/>
              </a:solidFill>
              <a:latin typeface="Lato"/>
              <a:ea typeface="Lato"/>
              <a:cs typeface="Lato"/>
              <a:sym typeface="La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28"/>
          <p:cNvSpPr txBox="1"/>
          <p:nvPr>
            <p:ph type="title"/>
          </p:nvPr>
        </p:nvSpPr>
        <p:spPr>
          <a:xfrm>
            <a:off x="1113825" y="393750"/>
            <a:ext cx="7038900" cy="48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u="sng">
                <a:latin typeface="Arial"/>
                <a:ea typeface="Arial"/>
                <a:cs typeface="Arial"/>
                <a:sym typeface="Arial"/>
              </a:rPr>
              <a:t>User Engagement</a:t>
            </a:r>
            <a:r>
              <a:rPr b="1" lang="en-GB">
                <a:latin typeface="Arial"/>
                <a:ea typeface="Arial"/>
                <a:cs typeface="Arial"/>
                <a:sym typeface="Arial"/>
              </a:rPr>
              <a:t> : </a:t>
            </a:r>
            <a:r>
              <a:rPr b="1" lang="en-GB" sz="1800">
                <a:latin typeface="Arial"/>
                <a:ea typeface="Arial"/>
                <a:cs typeface="Arial"/>
                <a:sym typeface="Arial"/>
              </a:rPr>
              <a:t>Average number of posts per user</a:t>
            </a:r>
            <a:endParaRPr b="1" sz="1800" u="sng"/>
          </a:p>
        </p:txBody>
      </p:sp>
      <p:sp>
        <p:nvSpPr>
          <p:cNvPr id="315" name="Google Shape;315;p28"/>
          <p:cNvSpPr txBox="1"/>
          <p:nvPr>
            <p:ph idx="1" type="body"/>
          </p:nvPr>
        </p:nvSpPr>
        <p:spPr>
          <a:xfrm>
            <a:off x="1008850" y="1606925"/>
            <a:ext cx="5188800" cy="24432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GB"/>
              <a:t>SELECT ROUND(AVG(count)) AS `Average Number of posts per user`</a:t>
            </a:r>
            <a:endParaRPr/>
          </a:p>
          <a:p>
            <a:pPr indent="0" lvl="0" marL="0" rtl="0" algn="l">
              <a:lnSpc>
                <a:spcPct val="100000"/>
              </a:lnSpc>
              <a:spcBef>
                <a:spcPts val="1600"/>
              </a:spcBef>
              <a:spcAft>
                <a:spcPts val="0"/>
              </a:spcAft>
              <a:buNone/>
            </a:pPr>
            <a:r>
              <a:rPr lang="en-GB"/>
              <a:t>FROM (</a:t>
            </a:r>
            <a:endParaRPr/>
          </a:p>
          <a:p>
            <a:pPr indent="0" lvl="0" marL="0" rtl="0" algn="l">
              <a:lnSpc>
                <a:spcPct val="100000"/>
              </a:lnSpc>
              <a:spcBef>
                <a:spcPts val="1600"/>
              </a:spcBef>
              <a:spcAft>
                <a:spcPts val="0"/>
              </a:spcAft>
              <a:buNone/>
            </a:pPr>
            <a:r>
              <a:rPr lang="en-GB"/>
              <a:t>    SELECT user_id, COUNT(id) AS count</a:t>
            </a:r>
            <a:endParaRPr/>
          </a:p>
          <a:p>
            <a:pPr indent="0" lvl="0" marL="0" rtl="0" algn="l">
              <a:lnSpc>
                <a:spcPct val="100000"/>
              </a:lnSpc>
              <a:spcBef>
                <a:spcPts val="1600"/>
              </a:spcBef>
              <a:spcAft>
                <a:spcPts val="0"/>
              </a:spcAft>
              <a:buNone/>
            </a:pPr>
            <a:r>
              <a:rPr lang="en-GB"/>
              <a:t>    FROM photos</a:t>
            </a:r>
            <a:endParaRPr/>
          </a:p>
          <a:p>
            <a:pPr indent="0" lvl="0" marL="0" rtl="0" algn="l">
              <a:lnSpc>
                <a:spcPct val="100000"/>
              </a:lnSpc>
              <a:spcBef>
                <a:spcPts val="1600"/>
              </a:spcBef>
              <a:spcAft>
                <a:spcPts val="0"/>
              </a:spcAft>
              <a:buNone/>
            </a:pPr>
            <a:r>
              <a:rPr lang="en-GB"/>
              <a:t>    GROUP BY user_id</a:t>
            </a:r>
            <a:endParaRPr/>
          </a:p>
          <a:p>
            <a:pPr indent="0" lvl="0" marL="0" rtl="0" algn="l">
              <a:lnSpc>
                <a:spcPct val="100000"/>
              </a:lnSpc>
              <a:spcBef>
                <a:spcPts val="1600"/>
              </a:spcBef>
              <a:spcAft>
                <a:spcPts val="0"/>
              </a:spcAft>
              <a:buNone/>
            </a:pPr>
            <a:r>
              <a:rPr lang="en-GB"/>
              <a:t>) AS Average;</a:t>
            </a:r>
            <a:endParaRPr/>
          </a:p>
          <a:p>
            <a:pPr indent="0" lvl="0" marL="0" rtl="0" algn="l">
              <a:lnSpc>
                <a:spcPct val="100000"/>
              </a:lnSpc>
              <a:spcBef>
                <a:spcPts val="1600"/>
              </a:spcBef>
              <a:spcAft>
                <a:spcPts val="1600"/>
              </a:spcAft>
              <a:buNone/>
            </a:pPr>
            <a:r>
              <a:t/>
            </a:r>
            <a:endParaRPr/>
          </a:p>
        </p:txBody>
      </p:sp>
      <p:pic>
        <p:nvPicPr>
          <p:cNvPr id="316" name="Google Shape;316;p28"/>
          <p:cNvPicPr preferRelativeResize="0"/>
          <p:nvPr/>
        </p:nvPicPr>
        <p:blipFill rotWithShape="1">
          <a:blip r:embed="rId3">
            <a:alphaModFix/>
          </a:blip>
          <a:srcRect b="0" l="0" r="12541" t="0"/>
          <a:stretch/>
        </p:blipFill>
        <p:spPr>
          <a:xfrm>
            <a:off x="6431600" y="1606925"/>
            <a:ext cx="2607425" cy="781050"/>
          </a:xfrm>
          <a:prstGeom prst="rect">
            <a:avLst/>
          </a:prstGeom>
          <a:noFill/>
          <a:ln>
            <a:noFill/>
          </a:ln>
        </p:spPr>
      </p:pic>
      <p:sp>
        <p:nvSpPr>
          <p:cNvPr id="317" name="Google Shape;317;p28"/>
          <p:cNvSpPr txBox="1"/>
          <p:nvPr/>
        </p:nvSpPr>
        <p:spPr>
          <a:xfrm>
            <a:off x="1008850" y="1129225"/>
            <a:ext cx="1246500" cy="367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sz="1800">
                <a:solidFill>
                  <a:schemeClr val="lt1"/>
                </a:solidFill>
                <a:latin typeface="Lato"/>
                <a:ea typeface="Lato"/>
                <a:cs typeface="Lato"/>
                <a:sym typeface="Lato"/>
              </a:rPr>
              <a:t>Query:</a:t>
            </a:r>
            <a:endParaRPr>
              <a:latin typeface="Lato"/>
              <a:ea typeface="Lato"/>
              <a:cs typeface="Lato"/>
              <a:sym typeface="Lato"/>
            </a:endParaRPr>
          </a:p>
        </p:txBody>
      </p:sp>
      <p:sp>
        <p:nvSpPr>
          <p:cNvPr id="318" name="Google Shape;318;p28"/>
          <p:cNvSpPr txBox="1"/>
          <p:nvPr/>
        </p:nvSpPr>
        <p:spPr>
          <a:xfrm>
            <a:off x="6341900" y="1129225"/>
            <a:ext cx="1666500" cy="36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chemeClr val="lt1"/>
                </a:solidFill>
                <a:latin typeface="Lato"/>
                <a:ea typeface="Lato"/>
                <a:cs typeface="Lato"/>
                <a:sym typeface="Lato"/>
              </a:rPr>
              <a:t>Output :</a:t>
            </a:r>
            <a:endParaRPr sz="1800">
              <a:solidFill>
                <a:schemeClr val="lt1"/>
              </a:solidFill>
              <a:latin typeface="Lato"/>
              <a:ea typeface="Lato"/>
              <a:cs typeface="Lato"/>
              <a:sym typeface="Lato"/>
            </a:endParaRPr>
          </a:p>
        </p:txBody>
      </p:sp>
      <p:sp>
        <p:nvSpPr>
          <p:cNvPr id="319" name="Google Shape;319;p28"/>
          <p:cNvSpPr txBox="1"/>
          <p:nvPr/>
        </p:nvSpPr>
        <p:spPr>
          <a:xfrm>
            <a:off x="1008850" y="4246900"/>
            <a:ext cx="7931100" cy="780900"/>
          </a:xfrm>
          <a:prstGeom prst="rect">
            <a:avLst/>
          </a:prstGeom>
          <a:noFill/>
          <a:ln cap="flat" cmpd="sng" w="9525">
            <a:solidFill>
              <a:schemeClr val="lt1"/>
            </a:solidFill>
            <a:prstDash val="dot"/>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lt1"/>
                </a:solidFill>
                <a:latin typeface="Lato"/>
                <a:ea typeface="Lato"/>
                <a:cs typeface="Lato"/>
                <a:sym typeface="Lato"/>
              </a:rPr>
              <a:t>Suggestion : </a:t>
            </a:r>
            <a:r>
              <a:rPr lang="en-GB" sz="1300">
                <a:solidFill>
                  <a:schemeClr val="lt1"/>
                </a:solidFill>
                <a:latin typeface="Roboto"/>
                <a:ea typeface="Roboto"/>
                <a:cs typeface="Roboto"/>
                <a:sym typeface="Roboto"/>
              </a:rPr>
              <a:t>Considering the average number of posts per user in conjunction with other key metrics, such as user growth, revenue, and retention rates. Analyzing these metrics collectively helps company assess the platform's overall health, potential for growth, and long-term sustainability.</a:t>
            </a:r>
            <a:endParaRPr sz="1500">
              <a:solidFill>
                <a:schemeClr val="lt1"/>
              </a:solidFill>
              <a:latin typeface="Lato"/>
              <a:ea typeface="Lato"/>
              <a:cs typeface="Lato"/>
              <a:sym typeface="La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29"/>
          <p:cNvSpPr txBox="1"/>
          <p:nvPr>
            <p:ph idx="1" type="body"/>
          </p:nvPr>
        </p:nvSpPr>
        <p:spPr>
          <a:xfrm>
            <a:off x="1192525" y="1829950"/>
            <a:ext cx="4283400" cy="11310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GB"/>
              <a:t>SELECT COUNT(id) / (SELECT COUNT(id) FROM users) </a:t>
            </a:r>
            <a:endParaRPr/>
          </a:p>
          <a:p>
            <a:pPr indent="0" lvl="0" marL="0" rtl="0" algn="l">
              <a:lnSpc>
                <a:spcPct val="100000"/>
              </a:lnSpc>
              <a:spcBef>
                <a:spcPts val="1600"/>
              </a:spcBef>
              <a:spcAft>
                <a:spcPts val="0"/>
              </a:spcAft>
              <a:buNone/>
            </a:pPr>
            <a:r>
              <a:rPr lang="en-GB"/>
              <a:t>AS `Photos per User Ratio`</a:t>
            </a:r>
            <a:endParaRPr/>
          </a:p>
          <a:p>
            <a:pPr indent="0" lvl="0" marL="0" rtl="0" algn="l">
              <a:lnSpc>
                <a:spcPct val="100000"/>
              </a:lnSpc>
              <a:spcBef>
                <a:spcPts val="1600"/>
              </a:spcBef>
              <a:spcAft>
                <a:spcPts val="1600"/>
              </a:spcAft>
              <a:buNone/>
            </a:pPr>
            <a:r>
              <a:rPr lang="en-GB"/>
              <a:t>FROM photos;</a:t>
            </a:r>
            <a:endParaRPr/>
          </a:p>
        </p:txBody>
      </p:sp>
      <p:sp>
        <p:nvSpPr>
          <p:cNvPr id="325" name="Google Shape;325;p29"/>
          <p:cNvSpPr txBox="1"/>
          <p:nvPr>
            <p:ph type="title"/>
          </p:nvPr>
        </p:nvSpPr>
        <p:spPr>
          <a:xfrm>
            <a:off x="1297500" y="367525"/>
            <a:ext cx="7038900" cy="86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u="sng">
                <a:latin typeface="Arial"/>
                <a:ea typeface="Arial"/>
                <a:cs typeface="Arial"/>
                <a:sym typeface="Arial"/>
              </a:rPr>
              <a:t>User Engagement</a:t>
            </a:r>
            <a:r>
              <a:rPr b="1" lang="en-GB">
                <a:latin typeface="Arial"/>
                <a:ea typeface="Arial"/>
                <a:cs typeface="Arial"/>
                <a:sym typeface="Arial"/>
              </a:rPr>
              <a:t> : </a:t>
            </a:r>
            <a:r>
              <a:rPr b="1" lang="en-GB" sz="1750">
                <a:latin typeface="Arial"/>
                <a:ea typeface="Arial"/>
                <a:cs typeface="Arial"/>
                <a:sym typeface="Arial"/>
              </a:rPr>
              <a:t>Total number of photos on Instagram 						  divided by the total number of users</a:t>
            </a:r>
            <a:endParaRPr b="1" sz="2500" u="sng"/>
          </a:p>
        </p:txBody>
      </p:sp>
      <p:pic>
        <p:nvPicPr>
          <p:cNvPr id="326" name="Google Shape;326;p29"/>
          <p:cNvPicPr preferRelativeResize="0"/>
          <p:nvPr/>
        </p:nvPicPr>
        <p:blipFill>
          <a:blip r:embed="rId3">
            <a:alphaModFix/>
          </a:blip>
          <a:stretch>
            <a:fillRect/>
          </a:stretch>
        </p:blipFill>
        <p:spPr>
          <a:xfrm>
            <a:off x="6253750" y="1829950"/>
            <a:ext cx="2162175" cy="790575"/>
          </a:xfrm>
          <a:prstGeom prst="rect">
            <a:avLst/>
          </a:prstGeom>
          <a:noFill/>
          <a:ln>
            <a:noFill/>
          </a:ln>
        </p:spPr>
      </p:pic>
      <p:sp>
        <p:nvSpPr>
          <p:cNvPr id="327" name="Google Shape;327;p29"/>
          <p:cNvSpPr txBox="1"/>
          <p:nvPr/>
        </p:nvSpPr>
        <p:spPr>
          <a:xfrm>
            <a:off x="1126950" y="1286700"/>
            <a:ext cx="1246500" cy="367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sz="1800">
                <a:solidFill>
                  <a:schemeClr val="lt1"/>
                </a:solidFill>
                <a:latin typeface="Lato"/>
                <a:ea typeface="Lato"/>
                <a:cs typeface="Lato"/>
                <a:sym typeface="Lato"/>
              </a:rPr>
              <a:t>Query:</a:t>
            </a:r>
            <a:endParaRPr>
              <a:latin typeface="Lato"/>
              <a:ea typeface="Lato"/>
              <a:cs typeface="Lato"/>
              <a:sym typeface="Lato"/>
            </a:endParaRPr>
          </a:p>
        </p:txBody>
      </p:sp>
      <p:sp>
        <p:nvSpPr>
          <p:cNvPr id="328" name="Google Shape;328;p29"/>
          <p:cNvSpPr txBox="1"/>
          <p:nvPr/>
        </p:nvSpPr>
        <p:spPr>
          <a:xfrm>
            <a:off x="6197550" y="1286700"/>
            <a:ext cx="1666500" cy="36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chemeClr val="lt1"/>
                </a:solidFill>
                <a:latin typeface="Lato"/>
                <a:ea typeface="Lato"/>
                <a:cs typeface="Lato"/>
                <a:sym typeface="Lato"/>
              </a:rPr>
              <a:t>Output :</a:t>
            </a:r>
            <a:endParaRPr sz="1800">
              <a:solidFill>
                <a:schemeClr val="lt1"/>
              </a:solidFill>
              <a:latin typeface="Lato"/>
              <a:ea typeface="Lato"/>
              <a:cs typeface="Lato"/>
              <a:sym typeface="Lato"/>
            </a:endParaRPr>
          </a:p>
        </p:txBody>
      </p:sp>
      <p:sp>
        <p:nvSpPr>
          <p:cNvPr id="329" name="Google Shape;329;p29"/>
          <p:cNvSpPr txBox="1"/>
          <p:nvPr/>
        </p:nvSpPr>
        <p:spPr>
          <a:xfrm>
            <a:off x="1192525" y="4023825"/>
            <a:ext cx="7223400" cy="780900"/>
          </a:xfrm>
          <a:prstGeom prst="rect">
            <a:avLst/>
          </a:prstGeom>
          <a:noFill/>
          <a:ln cap="flat" cmpd="sng" w="9525">
            <a:solidFill>
              <a:schemeClr val="lt1"/>
            </a:solidFill>
            <a:prstDash val="dot"/>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lt1"/>
                </a:solidFill>
                <a:latin typeface="Lato"/>
                <a:ea typeface="Lato"/>
                <a:cs typeface="Lato"/>
                <a:sym typeface="Lato"/>
              </a:rPr>
              <a:t>Suggestion :</a:t>
            </a:r>
            <a:r>
              <a:rPr lang="en-GB" sz="1500">
                <a:solidFill>
                  <a:schemeClr val="lt1"/>
                </a:solidFill>
                <a:latin typeface="Lato"/>
                <a:ea typeface="Lato"/>
                <a:cs typeface="Lato"/>
                <a:sym typeface="Lato"/>
              </a:rPr>
              <a:t> </a:t>
            </a:r>
            <a:r>
              <a:rPr lang="en-GB" sz="1300">
                <a:solidFill>
                  <a:schemeClr val="lt1"/>
                </a:solidFill>
                <a:latin typeface="Roboto"/>
                <a:ea typeface="Roboto"/>
                <a:cs typeface="Roboto"/>
                <a:sym typeface="Roboto"/>
              </a:rPr>
              <a:t>It provides valuable insights into the platform's health, attractiveness to users and advertisers, and its overall growth trajectory, helping investors make informed decisions about their investments in the platform.</a:t>
            </a:r>
            <a:endParaRPr sz="1600">
              <a:solidFill>
                <a:schemeClr val="lt1"/>
              </a:solidFill>
              <a:latin typeface="Lato"/>
              <a:ea typeface="Lato"/>
              <a:cs typeface="Lato"/>
              <a:sym typeface="La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30"/>
          <p:cNvSpPr txBox="1"/>
          <p:nvPr>
            <p:ph type="title"/>
          </p:nvPr>
        </p:nvSpPr>
        <p:spPr>
          <a:xfrm>
            <a:off x="1140050" y="210050"/>
            <a:ext cx="7038900" cy="546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u="sng">
                <a:latin typeface="Arial"/>
                <a:ea typeface="Arial"/>
                <a:cs typeface="Arial"/>
                <a:sym typeface="Arial"/>
              </a:rPr>
              <a:t>Bots &amp; Fake Accounts</a:t>
            </a:r>
            <a:endParaRPr u="sng"/>
          </a:p>
        </p:txBody>
      </p:sp>
      <p:sp>
        <p:nvSpPr>
          <p:cNvPr id="335" name="Google Shape;335;p30"/>
          <p:cNvSpPr txBox="1"/>
          <p:nvPr>
            <p:ph idx="1" type="body"/>
          </p:nvPr>
        </p:nvSpPr>
        <p:spPr>
          <a:xfrm>
            <a:off x="1140050" y="1229150"/>
            <a:ext cx="5267400" cy="31254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GB"/>
              <a:t>SELECT u.id AS user_id, u.username AS `Username of fake account`</a:t>
            </a:r>
            <a:endParaRPr/>
          </a:p>
          <a:p>
            <a:pPr indent="0" lvl="0" marL="0" rtl="0" algn="l">
              <a:lnSpc>
                <a:spcPct val="100000"/>
              </a:lnSpc>
              <a:spcBef>
                <a:spcPts val="1600"/>
              </a:spcBef>
              <a:spcAft>
                <a:spcPts val="0"/>
              </a:spcAft>
              <a:buNone/>
            </a:pPr>
            <a:r>
              <a:rPr lang="en-GB"/>
              <a:t>FROM users u</a:t>
            </a:r>
            <a:endParaRPr/>
          </a:p>
          <a:p>
            <a:pPr indent="0" lvl="0" marL="0" rtl="0" algn="l">
              <a:lnSpc>
                <a:spcPct val="100000"/>
              </a:lnSpc>
              <a:spcBef>
                <a:spcPts val="1600"/>
              </a:spcBef>
              <a:spcAft>
                <a:spcPts val="0"/>
              </a:spcAft>
              <a:buNone/>
            </a:pPr>
            <a:r>
              <a:rPr lang="en-GB"/>
              <a:t>INNER JOIN (</a:t>
            </a:r>
            <a:endParaRPr/>
          </a:p>
          <a:p>
            <a:pPr indent="0" lvl="0" marL="0" rtl="0" algn="l">
              <a:lnSpc>
                <a:spcPct val="100000"/>
              </a:lnSpc>
              <a:spcBef>
                <a:spcPts val="1600"/>
              </a:spcBef>
              <a:spcAft>
                <a:spcPts val="0"/>
              </a:spcAft>
              <a:buNone/>
            </a:pPr>
            <a:r>
              <a:rPr lang="en-GB"/>
              <a:t>    SELECT user_id, COUNT(DISTINCT photo_id) AS total_photos_liked</a:t>
            </a:r>
            <a:endParaRPr/>
          </a:p>
          <a:p>
            <a:pPr indent="0" lvl="0" marL="0" rtl="0" algn="l">
              <a:lnSpc>
                <a:spcPct val="100000"/>
              </a:lnSpc>
              <a:spcBef>
                <a:spcPts val="1600"/>
              </a:spcBef>
              <a:spcAft>
                <a:spcPts val="0"/>
              </a:spcAft>
              <a:buNone/>
            </a:pPr>
            <a:r>
              <a:rPr lang="en-GB"/>
              <a:t>    FROM likes</a:t>
            </a:r>
            <a:endParaRPr/>
          </a:p>
          <a:p>
            <a:pPr indent="0" lvl="0" marL="0" rtl="0" algn="l">
              <a:lnSpc>
                <a:spcPct val="100000"/>
              </a:lnSpc>
              <a:spcBef>
                <a:spcPts val="1600"/>
              </a:spcBef>
              <a:spcAft>
                <a:spcPts val="0"/>
              </a:spcAft>
              <a:buNone/>
            </a:pPr>
            <a:r>
              <a:rPr lang="en-GB"/>
              <a:t>    GROUP BY user_id</a:t>
            </a:r>
            <a:endParaRPr/>
          </a:p>
          <a:p>
            <a:pPr indent="0" lvl="0" marL="0" rtl="0" algn="l">
              <a:lnSpc>
                <a:spcPct val="100000"/>
              </a:lnSpc>
              <a:spcBef>
                <a:spcPts val="1600"/>
              </a:spcBef>
              <a:spcAft>
                <a:spcPts val="0"/>
              </a:spcAft>
              <a:buNone/>
            </a:pPr>
            <a:r>
              <a:rPr lang="en-GB"/>
              <a:t>    HAVING total_photos_liked = (SELECT COUNT(id) FROM photos)</a:t>
            </a:r>
            <a:endParaRPr/>
          </a:p>
          <a:p>
            <a:pPr indent="0" lvl="0" marL="0" rtl="0" algn="l">
              <a:lnSpc>
                <a:spcPct val="100000"/>
              </a:lnSpc>
              <a:spcBef>
                <a:spcPts val="1600"/>
              </a:spcBef>
              <a:spcAft>
                <a:spcPts val="0"/>
              </a:spcAft>
              <a:buNone/>
            </a:pPr>
            <a:r>
              <a:rPr lang="en-GB"/>
              <a:t>) AS potential_bots ON u.id = potential_bots.user_id;</a:t>
            </a:r>
            <a:endParaRPr/>
          </a:p>
          <a:p>
            <a:pPr indent="0" lvl="0" marL="0" rtl="0" algn="l">
              <a:lnSpc>
                <a:spcPct val="100000"/>
              </a:lnSpc>
              <a:spcBef>
                <a:spcPts val="1600"/>
              </a:spcBef>
              <a:spcAft>
                <a:spcPts val="1600"/>
              </a:spcAft>
              <a:buNone/>
            </a:pPr>
            <a:r>
              <a:t/>
            </a:r>
            <a:endParaRPr/>
          </a:p>
        </p:txBody>
      </p:sp>
      <p:pic>
        <p:nvPicPr>
          <p:cNvPr id="336" name="Google Shape;336;p30"/>
          <p:cNvPicPr preferRelativeResize="0"/>
          <p:nvPr/>
        </p:nvPicPr>
        <p:blipFill>
          <a:blip r:embed="rId3">
            <a:alphaModFix/>
          </a:blip>
          <a:stretch>
            <a:fillRect/>
          </a:stretch>
        </p:blipFill>
        <p:spPr>
          <a:xfrm>
            <a:off x="6559875" y="1216100"/>
            <a:ext cx="2431750" cy="2830992"/>
          </a:xfrm>
          <a:prstGeom prst="rect">
            <a:avLst/>
          </a:prstGeom>
          <a:noFill/>
          <a:ln>
            <a:noFill/>
          </a:ln>
        </p:spPr>
      </p:pic>
      <p:sp>
        <p:nvSpPr>
          <p:cNvPr id="337" name="Google Shape;337;p30"/>
          <p:cNvSpPr txBox="1"/>
          <p:nvPr/>
        </p:nvSpPr>
        <p:spPr>
          <a:xfrm>
            <a:off x="1140050" y="809150"/>
            <a:ext cx="1246500" cy="367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sz="1800">
                <a:solidFill>
                  <a:schemeClr val="lt1"/>
                </a:solidFill>
                <a:latin typeface="Lato"/>
                <a:ea typeface="Lato"/>
                <a:cs typeface="Lato"/>
                <a:sym typeface="Lato"/>
              </a:rPr>
              <a:t>Query:</a:t>
            </a:r>
            <a:endParaRPr>
              <a:latin typeface="Lato"/>
              <a:ea typeface="Lato"/>
              <a:cs typeface="Lato"/>
              <a:sym typeface="Lato"/>
            </a:endParaRPr>
          </a:p>
        </p:txBody>
      </p:sp>
      <p:sp>
        <p:nvSpPr>
          <p:cNvPr id="338" name="Google Shape;338;p30"/>
          <p:cNvSpPr txBox="1"/>
          <p:nvPr/>
        </p:nvSpPr>
        <p:spPr>
          <a:xfrm>
            <a:off x="6407450" y="756650"/>
            <a:ext cx="1666500" cy="36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chemeClr val="lt1"/>
                </a:solidFill>
                <a:latin typeface="Lato"/>
                <a:ea typeface="Lato"/>
                <a:cs typeface="Lato"/>
                <a:sym typeface="Lato"/>
              </a:rPr>
              <a:t>Output :</a:t>
            </a:r>
            <a:endParaRPr sz="1800">
              <a:solidFill>
                <a:schemeClr val="lt1"/>
              </a:solidFill>
              <a:latin typeface="Lato"/>
              <a:ea typeface="Lato"/>
              <a:cs typeface="Lato"/>
              <a:sym typeface="Lato"/>
            </a:endParaRPr>
          </a:p>
        </p:txBody>
      </p:sp>
      <p:sp>
        <p:nvSpPr>
          <p:cNvPr id="339" name="Google Shape;339;p30"/>
          <p:cNvSpPr txBox="1"/>
          <p:nvPr/>
        </p:nvSpPr>
        <p:spPr>
          <a:xfrm>
            <a:off x="1140050" y="4506550"/>
            <a:ext cx="7223400" cy="546600"/>
          </a:xfrm>
          <a:prstGeom prst="rect">
            <a:avLst/>
          </a:prstGeom>
          <a:noFill/>
          <a:ln cap="flat" cmpd="sng" w="9525">
            <a:solidFill>
              <a:schemeClr val="lt1"/>
            </a:solidFill>
            <a:prstDash val="dot"/>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lt1"/>
                </a:solidFill>
                <a:latin typeface="Lato"/>
                <a:ea typeface="Lato"/>
                <a:cs typeface="Lato"/>
                <a:sym typeface="Lato"/>
              </a:rPr>
              <a:t>Suggestion :</a:t>
            </a:r>
            <a:r>
              <a:rPr lang="en-GB" sz="1500">
                <a:solidFill>
                  <a:schemeClr val="lt1"/>
                </a:solidFill>
                <a:latin typeface="Lato"/>
                <a:ea typeface="Lato"/>
                <a:cs typeface="Lato"/>
                <a:sym typeface="Lato"/>
              </a:rPr>
              <a:t> </a:t>
            </a:r>
            <a:r>
              <a:rPr lang="en-GB" sz="1200">
                <a:solidFill>
                  <a:schemeClr val="lt1"/>
                </a:solidFill>
                <a:latin typeface="Roboto"/>
                <a:ea typeface="Roboto"/>
                <a:cs typeface="Roboto"/>
                <a:sym typeface="Roboto"/>
              </a:rPr>
              <a:t>Bots and fake accounts pose significant challenges to Instagram's authenticity, user experience, and advertising ecosystem. By removing those accounts it makes better user experience.</a:t>
            </a:r>
            <a:endParaRPr sz="1600">
              <a:solidFill>
                <a:schemeClr val="lt1"/>
              </a:solidFill>
              <a:latin typeface="Lato"/>
              <a:ea typeface="Lato"/>
              <a:cs typeface="Lato"/>
              <a:sym typeface="La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31"/>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GB" sz="4000"/>
              <a:t>Result :</a:t>
            </a:r>
            <a:endParaRPr b="1" sz="4000"/>
          </a:p>
        </p:txBody>
      </p:sp>
      <p:sp>
        <p:nvSpPr>
          <p:cNvPr id="345" name="Google Shape;345;p31"/>
          <p:cNvSpPr txBox="1"/>
          <p:nvPr>
            <p:ph idx="4294967295" type="body"/>
          </p:nvPr>
        </p:nvSpPr>
        <p:spPr>
          <a:xfrm>
            <a:off x="3153450" y="1255375"/>
            <a:ext cx="5707500" cy="29391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GB"/>
              <a:t>This project help me in :</a:t>
            </a:r>
            <a:endParaRPr/>
          </a:p>
          <a:p>
            <a:pPr indent="0" lvl="0" marL="0" rtl="0" algn="l">
              <a:lnSpc>
                <a:spcPct val="100000"/>
              </a:lnSpc>
              <a:spcBef>
                <a:spcPts val="1600"/>
              </a:spcBef>
              <a:spcAft>
                <a:spcPts val="0"/>
              </a:spcAft>
              <a:buNone/>
            </a:pPr>
            <a:r>
              <a:rPr lang="en-GB" sz="1200">
                <a:solidFill>
                  <a:schemeClr val="lt1"/>
                </a:solidFill>
                <a:latin typeface="Roboto"/>
                <a:ea typeface="Roboto"/>
                <a:cs typeface="Roboto"/>
                <a:sym typeface="Roboto"/>
              </a:rPr>
              <a:t>1. </a:t>
            </a:r>
            <a:r>
              <a:rPr lang="en-GB" sz="1200">
                <a:solidFill>
                  <a:schemeClr val="lt1"/>
                </a:solidFill>
                <a:latin typeface="Roboto"/>
                <a:ea typeface="Roboto"/>
                <a:cs typeface="Roboto"/>
                <a:sym typeface="Roboto"/>
              </a:rPr>
              <a:t>Acquiring Proficiency in Data Analysis Techniques: I have honed my skills in various data analysis techniques and methods, enabling me to effectively extract valuable insights and information from the data.</a:t>
            </a:r>
            <a:endParaRPr sz="1200">
              <a:solidFill>
                <a:schemeClr val="lt1"/>
              </a:solidFill>
              <a:latin typeface="Roboto"/>
              <a:ea typeface="Roboto"/>
              <a:cs typeface="Roboto"/>
              <a:sym typeface="Roboto"/>
            </a:endParaRPr>
          </a:p>
          <a:p>
            <a:pPr indent="0" lvl="0" marL="0" rtl="0" algn="l">
              <a:lnSpc>
                <a:spcPct val="100000"/>
              </a:lnSpc>
              <a:spcBef>
                <a:spcPts val="1600"/>
              </a:spcBef>
              <a:spcAft>
                <a:spcPts val="0"/>
              </a:spcAft>
              <a:buNone/>
            </a:pPr>
            <a:r>
              <a:rPr lang="en-GB" sz="1200">
                <a:solidFill>
                  <a:schemeClr val="lt1"/>
                </a:solidFill>
                <a:latin typeface="Roboto"/>
                <a:ea typeface="Roboto"/>
                <a:cs typeface="Roboto"/>
                <a:sym typeface="Roboto"/>
              </a:rPr>
              <a:t>2. Formulating Recommendations Based on Data Analysis: Through this project, I have gained experience in making well-founded recommendations by interpreting and applying the insights obtained from data analysis.</a:t>
            </a:r>
            <a:endParaRPr sz="1200">
              <a:solidFill>
                <a:schemeClr val="lt1"/>
              </a:solidFill>
              <a:latin typeface="Roboto"/>
              <a:ea typeface="Roboto"/>
              <a:cs typeface="Roboto"/>
              <a:sym typeface="Roboto"/>
            </a:endParaRPr>
          </a:p>
          <a:p>
            <a:pPr indent="0" lvl="0" marL="0" rtl="0" algn="l">
              <a:lnSpc>
                <a:spcPct val="100000"/>
              </a:lnSpc>
              <a:spcBef>
                <a:spcPts val="1600"/>
              </a:spcBef>
              <a:spcAft>
                <a:spcPts val="0"/>
              </a:spcAft>
              <a:buNone/>
            </a:pPr>
            <a:r>
              <a:rPr lang="en-GB" sz="1200">
                <a:solidFill>
                  <a:schemeClr val="lt1"/>
                </a:solidFill>
                <a:latin typeface="Roboto"/>
                <a:ea typeface="Roboto"/>
                <a:cs typeface="Roboto"/>
                <a:sym typeface="Roboto"/>
              </a:rPr>
              <a:t>I am confident that the experience and knowledge gained from this project will prove advantageous in my future endeavors involving data analysis and the formulation of recommendations. This project has provided me with a deeper understanding of how to analyze data and draw meaningful insights, a skill that holds immense value across diverse industries and fields.</a:t>
            </a:r>
            <a:endParaRPr sz="1200">
              <a:solidFill>
                <a:schemeClr val="lt1"/>
              </a:solidFill>
              <a:latin typeface="Roboto"/>
              <a:ea typeface="Roboto"/>
              <a:cs typeface="Roboto"/>
              <a:sym typeface="Roboto"/>
            </a:endParaRPr>
          </a:p>
          <a:p>
            <a:pPr indent="0" lvl="0" marL="0" rtl="0" algn="l">
              <a:lnSpc>
                <a:spcPct val="100000"/>
              </a:lnSpc>
              <a:spcBef>
                <a:spcPts val="1600"/>
              </a:spcBef>
              <a:spcAft>
                <a:spcPts val="1600"/>
              </a:spcAft>
              <a:buNone/>
            </a:pPr>
            <a:r>
              <a:t/>
            </a:r>
            <a:endParaRPr>
              <a:solidFill>
                <a:schemeClr val="lt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32"/>
          <p:cNvSpPr txBox="1"/>
          <p:nvPr>
            <p:ph type="title"/>
          </p:nvPr>
        </p:nvSpPr>
        <p:spPr>
          <a:xfrm>
            <a:off x="1052550" y="2114700"/>
            <a:ext cx="7038900" cy="914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GB" sz="6000"/>
              <a:t>Thank You</a:t>
            </a:r>
            <a:endParaRPr b="1" sz="60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18"/>
          <p:cNvSpPr txBox="1"/>
          <p:nvPr>
            <p:ph type="title"/>
          </p:nvPr>
        </p:nvSpPr>
        <p:spPr>
          <a:xfrm>
            <a:off x="572625" y="345325"/>
            <a:ext cx="3289500" cy="487200"/>
          </a:xfrm>
          <a:prstGeom prst="rect">
            <a:avLst/>
          </a:prstGeom>
        </p:spPr>
        <p:txBody>
          <a:bodyPr anchorCtr="0" anchor="t" bIns="91425" lIns="91425" spcFirstLastPara="1" rIns="91425" wrap="square" tIns="91425">
            <a:noAutofit/>
          </a:bodyPr>
          <a:lstStyle/>
          <a:p>
            <a:pPr indent="0" lvl="0" marL="0" rtl="0" algn="ctr">
              <a:lnSpc>
                <a:spcPct val="89000"/>
              </a:lnSpc>
              <a:spcBef>
                <a:spcPts val="0"/>
              </a:spcBef>
              <a:spcAft>
                <a:spcPts val="0"/>
              </a:spcAft>
              <a:buClr>
                <a:schemeClr val="dk2"/>
              </a:buClr>
              <a:buSzPts val="4400"/>
              <a:buFont typeface="Arial"/>
              <a:buNone/>
            </a:pPr>
            <a:r>
              <a:rPr b="1" lang="en-GB" sz="2600">
                <a:latin typeface="Arial"/>
                <a:ea typeface="Arial"/>
                <a:cs typeface="Arial"/>
                <a:sym typeface="Arial"/>
              </a:rPr>
              <a:t>Project Description</a:t>
            </a:r>
            <a:endParaRPr b="1" sz="2600">
              <a:latin typeface="Arial"/>
              <a:ea typeface="Arial"/>
              <a:cs typeface="Arial"/>
              <a:sym typeface="Arial"/>
            </a:endParaRPr>
          </a:p>
          <a:p>
            <a:pPr indent="0" lvl="0" marL="0" rtl="0" algn="l">
              <a:spcBef>
                <a:spcPts val="0"/>
              </a:spcBef>
              <a:spcAft>
                <a:spcPts val="0"/>
              </a:spcAft>
              <a:buNone/>
            </a:pPr>
            <a:r>
              <a:t/>
            </a:r>
            <a:endParaRPr sz="2600"/>
          </a:p>
        </p:txBody>
      </p:sp>
      <p:sp>
        <p:nvSpPr>
          <p:cNvPr id="235" name="Google Shape;235;p18"/>
          <p:cNvSpPr txBox="1"/>
          <p:nvPr/>
        </p:nvSpPr>
        <p:spPr>
          <a:xfrm>
            <a:off x="572625" y="1029375"/>
            <a:ext cx="7461900" cy="3768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chemeClr val="lt1"/>
                </a:solidFill>
                <a:latin typeface="Lato"/>
                <a:ea typeface="Lato"/>
                <a:cs typeface="Lato"/>
                <a:sym typeface="Lato"/>
              </a:rPr>
              <a:t>The marketing team's Instagram projects include rewarding loyal users, encouraging inactive users to post, announcing contest winners, analyzing hashtags, and starting an advertising campaign to expand the platform's user base and engagement.</a:t>
            </a:r>
            <a:endParaRPr>
              <a:solidFill>
                <a:schemeClr val="lt1"/>
              </a:solidFill>
              <a:latin typeface="Lato"/>
              <a:ea typeface="Lato"/>
              <a:cs typeface="Lato"/>
              <a:sym typeface="Lato"/>
            </a:endParaRPr>
          </a:p>
          <a:p>
            <a:pPr indent="0" lvl="0" marL="0" rtl="0" algn="l">
              <a:spcBef>
                <a:spcPts val="0"/>
              </a:spcBef>
              <a:spcAft>
                <a:spcPts val="0"/>
              </a:spcAft>
              <a:buNone/>
            </a:pPr>
            <a:r>
              <a:t/>
            </a:r>
            <a:endParaRPr>
              <a:solidFill>
                <a:schemeClr val="lt1"/>
              </a:solidFill>
              <a:latin typeface="Lato"/>
              <a:ea typeface="Lato"/>
              <a:cs typeface="Lato"/>
              <a:sym typeface="Lato"/>
            </a:endParaRPr>
          </a:p>
          <a:p>
            <a:pPr indent="0" lvl="0" marL="0" rtl="0" algn="l">
              <a:spcBef>
                <a:spcPts val="0"/>
              </a:spcBef>
              <a:spcAft>
                <a:spcPts val="0"/>
              </a:spcAft>
              <a:buNone/>
            </a:pPr>
            <a:r>
              <a:rPr lang="en-GB">
                <a:solidFill>
                  <a:schemeClr val="lt1"/>
                </a:solidFill>
                <a:latin typeface="Lato"/>
                <a:ea typeface="Lato"/>
                <a:cs typeface="Lato"/>
                <a:sym typeface="Lato"/>
              </a:rPr>
              <a:t>To achieve these goals, we aim to identify the top 5 hashtags on Instagram, the platform's 5 oldest users, users who have never posted, contest winners based on likes, and the best day of the week to launch an advertising campaign.</a:t>
            </a:r>
            <a:endParaRPr>
              <a:solidFill>
                <a:schemeClr val="lt1"/>
              </a:solidFill>
              <a:latin typeface="Lato"/>
              <a:ea typeface="Lato"/>
              <a:cs typeface="Lato"/>
              <a:sym typeface="Lato"/>
            </a:endParaRPr>
          </a:p>
          <a:p>
            <a:pPr indent="0" lvl="0" marL="0" rtl="0" algn="l">
              <a:spcBef>
                <a:spcPts val="0"/>
              </a:spcBef>
              <a:spcAft>
                <a:spcPts val="0"/>
              </a:spcAft>
              <a:buNone/>
            </a:pPr>
            <a:r>
              <a:t/>
            </a:r>
            <a:endParaRPr>
              <a:solidFill>
                <a:schemeClr val="lt1"/>
              </a:solidFill>
              <a:latin typeface="Lato"/>
              <a:ea typeface="Lato"/>
              <a:cs typeface="Lato"/>
              <a:sym typeface="Lato"/>
            </a:endParaRPr>
          </a:p>
          <a:p>
            <a:pPr indent="0" lvl="0" marL="0" rtl="0" algn="l">
              <a:spcBef>
                <a:spcPts val="0"/>
              </a:spcBef>
              <a:spcAft>
                <a:spcPts val="0"/>
              </a:spcAft>
              <a:buNone/>
            </a:pPr>
            <a:r>
              <a:rPr lang="en-GB">
                <a:solidFill>
                  <a:schemeClr val="lt1"/>
                </a:solidFill>
                <a:latin typeface="Lato"/>
                <a:ea typeface="Lato"/>
                <a:cs typeface="Lato"/>
                <a:sym typeface="Lato"/>
              </a:rPr>
              <a:t>Additionally, to assess Instagram's performance, we will provide data on user involvement, such as the average number of posts per user. We will also investigate potential dummy or bot accounts by analyzing users who have liked every single photo, as they may indicate bot or fake activity.</a:t>
            </a:r>
            <a:endParaRPr>
              <a:solidFill>
                <a:schemeClr val="lt1"/>
              </a:solidFill>
              <a:latin typeface="Lato"/>
              <a:ea typeface="Lato"/>
              <a:cs typeface="Lato"/>
              <a:sym typeface="Lato"/>
            </a:endParaRPr>
          </a:p>
          <a:p>
            <a:pPr indent="0" lvl="0" marL="0" rtl="0" algn="l">
              <a:spcBef>
                <a:spcPts val="0"/>
              </a:spcBef>
              <a:spcAft>
                <a:spcPts val="0"/>
              </a:spcAft>
              <a:buNone/>
            </a:pPr>
            <a:r>
              <a:t/>
            </a:r>
            <a:endParaRPr>
              <a:solidFill>
                <a:schemeClr val="lt1"/>
              </a:solidFill>
              <a:latin typeface="Lato"/>
              <a:ea typeface="Lato"/>
              <a:cs typeface="Lato"/>
              <a:sym typeface="Lato"/>
            </a:endParaRPr>
          </a:p>
          <a:p>
            <a:pPr indent="0" lvl="0" marL="0" rtl="0" algn="l">
              <a:spcBef>
                <a:spcPts val="0"/>
              </a:spcBef>
              <a:spcAft>
                <a:spcPts val="0"/>
              </a:spcAft>
              <a:buNone/>
            </a:pPr>
            <a:r>
              <a:rPr lang="en-GB">
                <a:solidFill>
                  <a:schemeClr val="lt1"/>
                </a:solidFill>
                <a:latin typeface="Lato"/>
                <a:ea typeface="Lato"/>
                <a:cs typeface="Lato"/>
                <a:sym typeface="Lato"/>
              </a:rPr>
              <a:t>By executing these strategies and analyzing key metrics, we will gauge Instagram's success in reaching its objectives and ensure transparency for our investors.</a:t>
            </a:r>
            <a:endParaRPr>
              <a:solidFill>
                <a:schemeClr val="lt1"/>
              </a:solidFill>
              <a:latin typeface="Lato"/>
              <a:ea typeface="Lato"/>
              <a:cs typeface="Lato"/>
              <a:sym typeface="Lato"/>
            </a:endParaRPr>
          </a:p>
          <a:p>
            <a:pPr indent="0" lvl="0" marL="0" rtl="0" algn="l">
              <a:spcBef>
                <a:spcPts val="0"/>
              </a:spcBef>
              <a:spcAft>
                <a:spcPts val="0"/>
              </a:spcAft>
              <a:buNone/>
            </a:pPr>
            <a:r>
              <a:t/>
            </a:r>
            <a:endParaRPr>
              <a:solidFill>
                <a:schemeClr val="lt1"/>
              </a:solidFill>
              <a:latin typeface="Lato"/>
              <a:ea typeface="Lato"/>
              <a:cs typeface="Lato"/>
              <a:sym typeface="La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19"/>
          <p:cNvSpPr txBox="1"/>
          <p:nvPr>
            <p:ph type="title"/>
          </p:nvPr>
        </p:nvSpPr>
        <p:spPr>
          <a:xfrm>
            <a:off x="1297500" y="393750"/>
            <a:ext cx="20397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2600"/>
              <a:t>Approach</a:t>
            </a:r>
            <a:endParaRPr b="1" sz="2600"/>
          </a:p>
        </p:txBody>
      </p:sp>
      <p:sp>
        <p:nvSpPr>
          <p:cNvPr id="241" name="Google Shape;241;p19"/>
          <p:cNvSpPr txBox="1"/>
          <p:nvPr>
            <p:ph idx="1" type="body"/>
          </p:nvPr>
        </p:nvSpPr>
        <p:spPr>
          <a:xfrm>
            <a:off x="1297500" y="1173900"/>
            <a:ext cx="73275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400"/>
              <a:t>My approach to this project is to create a MySQL database from the file and then use data analysis tools to extract insights. </a:t>
            </a:r>
            <a:endParaRPr sz="1400"/>
          </a:p>
          <a:p>
            <a:pPr indent="0" lvl="0" marL="0" rtl="0" algn="l">
              <a:spcBef>
                <a:spcPts val="1600"/>
              </a:spcBef>
              <a:spcAft>
                <a:spcPts val="0"/>
              </a:spcAft>
              <a:buNone/>
            </a:pPr>
            <a:r>
              <a:rPr lang="en-GB" sz="1400"/>
              <a:t>Methods of sorting and filtering will aid in identifying the five oldest users as well as those who have never posted. The typical quantity of postings per user will be determined using statistical techniques. </a:t>
            </a:r>
            <a:endParaRPr sz="1400"/>
          </a:p>
          <a:p>
            <a:pPr indent="0" lvl="0" marL="0" rtl="0" algn="l">
              <a:spcBef>
                <a:spcPts val="1600"/>
              </a:spcBef>
              <a:spcAft>
                <a:spcPts val="0"/>
              </a:spcAft>
              <a:buNone/>
            </a:pPr>
            <a:r>
              <a:rPr lang="en-GB" sz="1400"/>
              <a:t>I will provide my results and recommendations to the marketing team and investors after the analysis is complete. This contains the top five most popular hashtags, the best day to launch an advertising campaign, and information on  bot activity as shown by users who have liked each photo.</a:t>
            </a:r>
            <a:endParaRPr sz="1400"/>
          </a:p>
          <a:p>
            <a:pPr indent="0" lvl="0" marL="0" rtl="0" algn="l">
              <a:spcBef>
                <a:spcPts val="1600"/>
              </a:spcBef>
              <a:spcAft>
                <a:spcPts val="0"/>
              </a:spcAft>
              <a:buNone/>
            </a:pPr>
            <a:r>
              <a:t/>
            </a:r>
            <a:endParaRPr sz="1400"/>
          </a:p>
          <a:p>
            <a:pPr indent="0" lvl="0" marL="0" rtl="0" algn="l">
              <a:spcBef>
                <a:spcPts val="1600"/>
              </a:spcBef>
              <a:spcAft>
                <a:spcPts val="1600"/>
              </a:spcAft>
              <a:buNone/>
            </a:pPr>
            <a:r>
              <a:t/>
            </a:r>
            <a:endParaRPr sz="14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20"/>
          <p:cNvSpPr txBox="1"/>
          <p:nvPr>
            <p:ph type="title"/>
          </p:nvPr>
        </p:nvSpPr>
        <p:spPr>
          <a:xfrm>
            <a:off x="1052550" y="3412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2950">
                <a:latin typeface="Arial"/>
                <a:ea typeface="Arial"/>
                <a:cs typeface="Arial"/>
                <a:sym typeface="Arial"/>
              </a:rPr>
              <a:t>Tech-Stack Used</a:t>
            </a:r>
            <a:endParaRPr b="1" sz="3250"/>
          </a:p>
        </p:txBody>
      </p:sp>
      <p:sp>
        <p:nvSpPr>
          <p:cNvPr id="247" name="Google Shape;247;p20"/>
          <p:cNvSpPr txBox="1"/>
          <p:nvPr>
            <p:ph idx="1" type="body"/>
          </p:nvPr>
        </p:nvSpPr>
        <p:spPr>
          <a:xfrm>
            <a:off x="1107300" y="1016450"/>
            <a:ext cx="7419300" cy="38604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GB" sz="1400"/>
              <a:t>MySQL Workbench 8.0 CE (Community Edition)</a:t>
            </a:r>
            <a:r>
              <a:rPr lang="en-GB"/>
              <a:t> is a versatile visual database design tool with several key advantages:</a:t>
            </a:r>
            <a:endParaRPr/>
          </a:p>
          <a:p>
            <a:pPr indent="0" lvl="0" marL="0" rtl="0" algn="l">
              <a:lnSpc>
                <a:spcPct val="100000"/>
              </a:lnSpc>
              <a:spcBef>
                <a:spcPts val="0"/>
              </a:spcBef>
              <a:spcAft>
                <a:spcPts val="0"/>
              </a:spcAft>
              <a:buNone/>
            </a:pPr>
            <a:r>
              <a:t/>
            </a:r>
            <a:endParaRPr/>
          </a:p>
          <a:p>
            <a:pPr indent="0" lvl="0" marL="0" rtl="0" algn="l">
              <a:lnSpc>
                <a:spcPct val="115000"/>
              </a:lnSpc>
              <a:spcBef>
                <a:spcPts val="0"/>
              </a:spcBef>
              <a:spcAft>
                <a:spcPts val="0"/>
              </a:spcAft>
              <a:buNone/>
            </a:pPr>
            <a:r>
              <a:rPr lang="en-GB"/>
              <a:t>1. User-Friendly Interface: Its intuitive layout makes it accessible to users of all levels, streamlining database management tasks.</a:t>
            </a:r>
            <a:endParaRPr/>
          </a:p>
          <a:p>
            <a:pPr indent="0" lvl="0" marL="0" rtl="0" algn="l">
              <a:lnSpc>
                <a:spcPct val="115000"/>
              </a:lnSpc>
              <a:spcBef>
                <a:spcPts val="0"/>
              </a:spcBef>
              <a:spcAft>
                <a:spcPts val="0"/>
              </a:spcAft>
              <a:buNone/>
            </a:pPr>
            <a:r>
              <a:rPr lang="en-GB"/>
              <a:t>2. Visual Database Design: With Entity-Relationship Diagrams (ERDs), users can design and model databases visually, enhancing understanding and collaboration.</a:t>
            </a:r>
            <a:endParaRPr/>
          </a:p>
          <a:p>
            <a:pPr indent="0" lvl="0" marL="0" rtl="0" algn="l">
              <a:lnSpc>
                <a:spcPct val="115000"/>
              </a:lnSpc>
              <a:spcBef>
                <a:spcPts val="0"/>
              </a:spcBef>
              <a:spcAft>
                <a:spcPts val="0"/>
              </a:spcAft>
              <a:buNone/>
            </a:pPr>
            <a:r>
              <a:rPr lang="en-GB"/>
              <a:t>3. Powerful SQL Editor: The integrated editor provides code completion and syntax highlighting, enabling efficient query development and debugging.</a:t>
            </a:r>
            <a:endParaRPr/>
          </a:p>
          <a:p>
            <a:pPr indent="0" lvl="0" marL="0" rtl="0" algn="l">
              <a:lnSpc>
                <a:spcPct val="115000"/>
              </a:lnSpc>
              <a:spcBef>
                <a:spcPts val="0"/>
              </a:spcBef>
              <a:spcAft>
                <a:spcPts val="0"/>
              </a:spcAft>
              <a:buNone/>
            </a:pPr>
            <a:r>
              <a:rPr lang="en-GB"/>
              <a:t>4. Data Migration Support: Users can seamlessly migrate data from various database systems to MySQL, simplifying the transition process.</a:t>
            </a:r>
            <a:endParaRPr/>
          </a:p>
          <a:p>
            <a:pPr indent="0" lvl="0" marL="0" rtl="0" algn="l">
              <a:lnSpc>
                <a:spcPct val="115000"/>
              </a:lnSpc>
              <a:spcBef>
                <a:spcPts val="0"/>
              </a:spcBef>
              <a:spcAft>
                <a:spcPts val="0"/>
              </a:spcAft>
              <a:buNone/>
            </a:pPr>
            <a:r>
              <a:rPr lang="en-GB"/>
              <a:t>5. Platform Compatibility: Available on Windows, macOS, and Linux, it caters to developers using different operating systems.</a:t>
            </a:r>
            <a:endParaRPr/>
          </a:p>
          <a:p>
            <a:pPr indent="0" lvl="0" marL="0" rtl="0" algn="l">
              <a:lnSpc>
                <a:spcPct val="115000"/>
              </a:lnSpc>
              <a:spcBef>
                <a:spcPts val="0"/>
              </a:spcBef>
              <a:spcAft>
                <a:spcPts val="0"/>
              </a:spcAft>
              <a:buNone/>
            </a:pPr>
            <a:r>
              <a:rPr lang="en-GB"/>
              <a:t>6. Open-Source and Free: As an open-source Community Edition, it provides cost-effective access to powerful database management features.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pic>
        <p:nvPicPr>
          <p:cNvPr id="252" name="Google Shape;252;p21"/>
          <p:cNvPicPr preferRelativeResize="0"/>
          <p:nvPr/>
        </p:nvPicPr>
        <p:blipFill>
          <a:blip r:embed="rId3">
            <a:alphaModFix amt="34000"/>
          </a:blip>
          <a:stretch>
            <a:fillRect/>
          </a:stretch>
        </p:blipFill>
        <p:spPr>
          <a:xfrm>
            <a:off x="2312975" y="312725"/>
            <a:ext cx="4518049" cy="4518049"/>
          </a:xfrm>
          <a:prstGeom prst="rect">
            <a:avLst/>
          </a:prstGeom>
          <a:noFill/>
          <a:ln>
            <a:noFill/>
          </a:ln>
        </p:spPr>
      </p:pic>
      <p:sp>
        <p:nvSpPr>
          <p:cNvPr id="253" name="Google Shape;253;p21"/>
          <p:cNvSpPr txBox="1"/>
          <p:nvPr/>
        </p:nvSpPr>
        <p:spPr>
          <a:xfrm>
            <a:off x="786600" y="2130000"/>
            <a:ext cx="7570800" cy="883500"/>
          </a:xfrm>
          <a:prstGeom prst="rect">
            <a:avLst/>
          </a:prstGeom>
          <a:noFill/>
          <a:ln cap="flat" cmpd="sng" w="28575">
            <a:solidFill>
              <a:srgbClr val="F3F3F3"/>
            </a:solidFill>
            <a:prstDash val="dash"/>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GB" sz="3650">
                <a:solidFill>
                  <a:schemeClr val="lt1"/>
                </a:solidFill>
              </a:rPr>
              <a:t>INSIGHTS:</a:t>
            </a:r>
            <a:r>
              <a:rPr b="1" lang="en-GB" sz="3250">
                <a:solidFill>
                  <a:schemeClr val="lt1"/>
                </a:solidFill>
              </a:rPr>
              <a:t> </a:t>
            </a:r>
            <a:r>
              <a:rPr b="1" lang="en-GB" sz="3600">
                <a:solidFill>
                  <a:schemeClr val="lt1"/>
                </a:solidFill>
                <a:latin typeface="Lato"/>
                <a:ea typeface="Lato"/>
                <a:cs typeface="Lato"/>
                <a:sym typeface="Lato"/>
              </a:rPr>
              <a:t>MARKETING ANALYSIS</a:t>
            </a:r>
            <a:endParaRPr b="1" sz="3600">
              <a:solidFill>
                <a:schemeClr val="lt1"/>
              </a:solidFill>
              <a:latin typeface="Lato"/>
              <a:ea typeface="Lato"/>
              <a:cs typeface="Lato"/>
              <a:sym typeface="La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22"/>
          <p:cNvSpPr txBox="1"/>
          <p:nvPr>
            <p:ph type="title"/>
          </p:nvPr>
        </p:nvSpPr>
        <p:spPr>
          <a:xfrm>
            <a:off x="1052550" y="393750"/>
            <a:ext cx="7038900" cy="53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u="sng">
                <a:latin typeface="Lato"/>
                <a:ea typeface="Lato"/>
                <a:cs typeface="Lato"/>
                <a:sym typeface="Lato"/>
              </a:rPr>
              <a:t>Loyal User Reward </a:t>
            </a:r>
            <a:endParaRPr u="sng">
              <a:latin typeface="Lato"/>
              <a:ea typeface="Lato"/>
              <a:cs typeface="Lato"/>
              <a:sym typeface="Lato"/>
            </a:endParaRPr>
          </a:p>
        </p:txBody>
      </p:sp>
      <p:sp>
        <p:nvSpPr>
          <p:cNvPr id="259" name="Google Shape;259;p22"/>
          <p:cNvSpPr txBox="1"/>
          <p:nvPr>
            <p:ph idx="1" type="body"/>
          </p:nvPr>
        </p:nvSpPr>
        <p:spPr>
          <a:xfrm>
            <a:off x="1126925" y="1889488"/>
            <a:ext cx="2466900" cy="17844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GB">
                <a:solidFill>
                  <a:srgbClr val="FFFFFF"/>
                </a:solidFill>
              </a:rPr>
              <a:t>SELECT id, username</a:t>
            </a:r>
            <a:endParaRPr>
              <a:solidFill>
                <a:srgbClr val="FFFFFF"/>
              </a:solidFill>
            </a:endParaRPr>
          </a:p>
          <a:p>
            <a:pPr indent="0" lvl="0" marL="0" rtl="0" algn="l">
              <a:lnSpc>
                <a:spcPct val="100000"/>
              </a:lnSpc>
              <a:spcBef>
                <a:spcPts val="1600"/>
              </a:spcBef>
              <a:spcAft>
                <a:spcPts val="0"/>
              </a:spcAft>
              <a:buNone/>
            </a:pPr>
            <a:r>
              <a:rPr lang="en-GB">
                <a:solidFill>
                  <a:srgbClr val="FFFFFF"/>
                </a:solidFill>
              </a:rPr>
              <a:t>FROM users</a:t>
            </a:r>
            <a:endParaRPr>
              <a:solidFill>
                <a:srgbClr val="FFFFFF"/>
              </a:solidFill>
            </a:endParaRPr>
          </a:p>
          <a:p>
            <a:pPr indent="0" lvl="0" marL="0" rtl="0" algn="l">
              <a:lnSpc>
                <a:spcPct val="100000"/>
              </a:lnSpc>
              <a:spcBef>
                <a:spcPts val="1600"/>
              </a:spcBef>
              <a:spcAft>
                <a:spcPts val="0"/>
              </a:spcAft>
              <a:buNone/>
            </a:pPr>
            <a:r>
              <a:rPr lang="en-GB">
                <a:solidFill>
                  <a:srgbClr val="FFFFFF"/>
                </a:solidFill>
              </a:rPr>
              <a:t>ORDER BY created_at</a:t>
            </a:r>
            <a:endParaRPr>
              <a:solidFill>
                <a:srgbClr val="FFFFFF"/>
              </a:solidFill>
            </a:endParaRPr>
          </a:p>
          <a:p>
            <a:pPr indent="0" lvl="0" marL="0" rtl="0" algn="l">
              <a:lnSpc>
                <a:spcPct val="100000"/>
              </a:lnSpc>
              <a:spcBef>
                <a:spcPts val="1600"/>
              </a:spcBef>
              <a:spcAft>
                <a:spcPts val="1600"/>
              </a:spcAft>
              <a:buNone/>
            </a:pPr>
            <a:r>
              <a:rPr lang="en-GB">
                <a:solidFill>
                  <a:srgbClr val="FFFFFF"/>
                </a:solidFill>
              </a:rPr>
              <a:t>LIMIT 5;</a:t>
            </a:r>
            <a:endParaRPr>
              <a:solidFill>
                <a:srgbClr val="FFFFFF"/>
              </a:solidFill>
            </a:endParaRPr>
          </a:p>
        </p:txBody>
      </p:sp>
      <p:pic>
        <p:nvPicPr>
          <p:cNvPr id="260" name="Google Shape;260;p22"/>
          <p:cNvPicPr preferRelativeResize="0"/>
          <p:nvPr/>
        </p:nvPicPr>
        <p:blipFill>
          <a:blip r:embed="rId3">
            <a:alphaModFix/>
          </a:blip>
          <a:stretch>
            <a:fillRect/>
          </a:stretch>
        </p:blipFill>
        <p:spPr>
          <a:xfrm>
            <a:off x="5472825" y="1853000"/>
            <a:ext cx="2466975" cy="1857375"/>
          </a:xfrm>
          <a:prstGeom prst="rect">
            <a:avLst/>
          </a:prstGeom>
          <a:noFill/>
          <a:ln>
            <a:noFill/>
          </a:ln>
        </p:spPr>
      </p:pic>
      <p:sp>
        <p:nvSpPr>
          <p:cNvPr id="261" name="Google Shape;261;p22"/>
          <p:cNvSpPr txBox="1"/>
          <p:nvPr/>
        </p:nvSpPr>
        <p:spPr>
          <a:xfrm>
            <a:off x="5472825" y="1360225"/>
            <a:ext cx="1666500" cy="36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chemeClr val="lt1"/>
                </a:solidFill>
                <a:latin typeface="Lato"/>
                <a:ea typeface="Lato"/>
                <a:cs typeface="Lato"/>
                <a:sym typeface="Lato"/>
              </a:rPr>
              <a:t>Output :</a:t>
            </a:r>
            <a:endParaRPr sz="1800">
              <a:solidFill>
                <a:schemeClr val="lt1"/>
              </a:solidFill>
              <a:latin typeface="Lato"/>
              <a:ea typeface="Lato"/>
              <a:cs typeface="Lato"/>
              <a:sym typeface="Lato"/>
            </a:endParaRPr>
          </a:p>
        </p:txBody>
      </p:sp>
      <p:sp>
        <p:nvSpPr>
          <p:cNvPr id="262" name="Google Shape;262;p22"/>
          <p:cNvSpPr txBox="1"/>
          <p:nvPr/>
        </p:nvSpPr>
        <p:spPr>
          <a:xfrm>
            <a:off x="1052550" y="1360225"/>
            <a:ext cx="1246500" cy="367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sz="1800">
                <a:solidFill>
                  <a:schemeClr val="lt1"/>
                </a:solidFill>
                <a:latin typeface="Lato"/>
                <a:ea typeface="Lato"/>
                <a:cs typeface="Lato"/>
                <a:sym typeface="Lato"/>
              </a:rPr>
              <a:t>Query:</a:t>
            </a:r>
            <a:endParaRPr>
              <a:latin typeface="Lato"/>
              <a:ea typeface="Lato"/>
              <a:cs typeface="Lato"/>
              <a:sym typeface="Lato"/>
            </a:endParaRPr>
          </a:p>
        </p:txBody>
      </p:sp>
      <p:sp>
        <p:nvSpPr>
          <p:cNvPr id="263" name="Google Shape;263;p22"/>
          <p:cNvSpPr txBox="1"/>
          <p:nvPr/>
        </p:nvSpPr>
        <p:spPr>
          <a:xfrm>
            <a:off x="1052550" y="4155050"/>
            <a:ext cx="6887400" cy="551100"/>
          </a:xfrm>
          <a:prstGeom prst="rect">
            <a:avLst/>
          </a:prstGeom>
          <a:noFill/>
          <a:ln cap="flat" cmpd="sng" w="9525">
            <a:solidFill>
              <a:schemeClr val="lt1"/>
            </a:solidFill>
            <a:prstDash val="dot"/>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lt1"/>
                </a:solidFill>
                <a:latin typeface="Lato"/>
                <a:ea typeface="Lato"/>
                <a:cs typeface="Lato"/>
                <a:sym typeface="Lato"/>
              </a:rPr>
              <a:t>Suggestion : By rewarding the oldest user it builds a good connection between customer and company also it encourage others.</a:t>
            </a:r>
            <a:endParaRPr>
              <a:solidFill>
                <a:schemeClr val="lt1"/>
              </a:solidFill>
              <a:latin typeface="Lato"/>
              <a:ea typeface="Lato"/>
              <a:cs typeface="Lato"/>
              <a:sym typeface="La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23"/>
          <p:cNvSpPr txBox="1"/>
          <p:nvPr>
            <p:ph type="title"/>
          </p:nvPr>
        </p:nvSpPr>
        <p:spPr>
          <a:xfrm>
            <a:off x="1052550" y="380625"/>
            <a:ext cx="7038900" cy="78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u="sng">
                <a:latin typeface="Lato"/>
                <a:ea typeface="Lato"/>
                <a:cs typeface="Lato"/>
                <a:sym typeface="Lato"/>
              </a:rPr>
              <a:t>Inactive User Engagement</a:t>
            </a:r>
            <a:endParaRPr u="sng">
              <a:latin typeface="Lato"/>
              <a:ea typeface="Lato"/>
              <a:cs typeface="Lato"/>
              <a:sym typeface="Lato"/>
            </a:endParaRPr>
          </a:p>
        </p:txBody>
      </p:sp>
      <p:sp>
        <p:nvSpPr>
          <p:cNvPr id="269" name="Google Shape;269;p23"/>
          <p:cNvSpPr txBox="1"/>
          <p:nvPr>
            <p:ph idx="1" type="body"/>
          </p:nvPr>
        </p:nvSpPr>
        <p:spPr>
          <a:xfrm>
            <a:off x="1118150" y="1818113"/>
            <a:ext cx="3679800" cy="17871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GB"/>
              <a:t>SELECT users.id, users.username</a:t>
            </a:r>
            <a:endParaRPr/>
          </a:p>
          <a:p>
            <a:pPr indent="0" lvl="0" marL="0" rtl="0" algn="l">
              <a:lnSpc>
                <a:spcPct val="100000"/>
              </a:lnSpc>
              <a:spcBef>
                <a:spcPts val="1600"/>
              </a:spcBef>
              <a:spcAft>
                <a:spcPts val="0"/>
              </a:spcAft>
              <a:buNone/>
            </a:pPr>
            <a:r>
              <a:rPr lang="en-GB"/>
              <a:t>FROM users</a:t>
            </a:r>
            <a:endParaRPr/>
          </a:p>
          <a:p>
            <a:pPr indent="0" lvl="0" marL="0" rtl="0" algn="l">
              <a:lnSpc>
                <a:spcPct val="100000"/>
              </a:lnSpc>
              <a:spcBef>
                <a:spcPts val="1600"/>
              </a:spcBef>
              <a:spcAft>
                <a:spcPts val="0"/>
              </a:spcAft>
              <a:buNone/>
            </a:pPr>
            <a:r>
              <a:rPr lang="en-GB"/>
              <a:t>LEFT JOIN photos ON users.id = photos.user_id</a:t>
            </a:r>
            <a:endParaRPr/>
          </a:p>
          <a:p>
            <a:pPr indent="0" lvl="0" marL="0" rtl="0" algn="l">
              <a:lnSpc>
                <a:spcPct val="100000"/>
              </a:lnSpc>
              <a:spcBef>
                <a:spcPts val="1600"/>
              </a:spcBef>
              <a:spcAft>
                <a:spcPts val="0"/>
              </a:spcAft>
              <a:buNone/>
            </a:pPr>
            <a:r>
              <a:rPr lang="en-GB"/>
              <a:t>WHERE photos.user_id IS NULL;</a:t>
            </a:r>
            <a:endParaRPr/>
          </a:p>
          <a:p>
            <a:pPr indent="0" lvl="0" marL="0" rtl="0" algn="l">
              <a:lnSpc>
                <a:spcPct val="100000"/>
              </a:lnSpc>
              <a:spcBef>
                <a:spcPts val="1600"/>
              </a:spcBef>
              <a:spcAft>
                <a:spcPts val="1600"/>
              </a:spcAft>
              <a:buNone/>
            </a:pPr>
            <a:r>
              <a:t/>
            </a:r>
            <a:endParaRPr/>
          </a:p>
        </p:txBody>
      </p:sp>
      <p:sp>
        <p:nvSpPr>
          <p:cNvPr id="270" name="Google Shape;270;p23"/>
          <p:cNvSpPr txBox="1"/>
          <p:nvPr/>
        </p:nvSpPr>
        <p:spPr>
          <a:xfrm>
            <a:off x="986950" y="1306975"/>
            <a:ext cx="1246500" cy="367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sz="1800">
                <a:solidFill>
                  <a:schemeClr val="lt1"/>
                </a:solidFill>
                <a:latin typeface="Lato"/>
                <a:ea typeface="Lato"/>
                <a:cs typeface="Lato"/>
                <a:sym typeface="Lato"/>
              </a:rPr>
              <a:t>Query:</a:t>
            </a:r>
            <a:endParaRPr>
              <a:latin typeface="Lato"/>
              <a:ea typeface="Lato"/>
              <a:cs typeface="Lato"/>
              <a:sym typeface="Lato"/>
            </a:endParaRPr>
          </a:p>
        </p:txBody>
      </p:sp>
      <p:pic>
        <p:nvPicPr>
          <p:cNvPr id="271" name="Google Shape;271;p23"/>
          <p:cNvPicPr preferRelativeResize="0"/>
          <p:nvPr/>
        </p:nvPicPr>
        <p:blipFill>
          <a:blip r:embed="rId3">
            <a:alphaModFix/>
          </a:blip>
          <a:stretch>
            <a:fillRect/>
          </a:stretch>
        </p:blipFill>
        <p:spPr>
          <a:xfrm>
            <a:off x="6796175" y="586100"/>
            <a:ext cx="1981100" cy="4266524"/>
          </a:xfrm>
          <a:prstGeom prst="rect">
            <a:avLst/>
          </a:prstGeom>
          <a:noFill/>
          <a:ln>
            <a:noFill/>
          </a:ln>
        </p:spPr>
      </p:pic>
      <p:sp>
        <p:nvSpPr>
          <p:cNvPr id="272" name="Google Shape;272;p23"/>
          <p:cNvSpPr txBox="1"/>
          <p:nvPr/>
        </p:nvSpPr>
        <p:spPr>
          <a:xfrm>
            <a:off x="5499075" y="1373350"/>
            <a:ext cx="1666500" cy="36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chemeClr val="lt1"/>
                </a:solidFill>
                <a:latin typeface="Lato"/>
                <a:ea typeface="Lato"/>
                <a:cs typeface="Lato"/>
                <a:sym typeface="Lato"/>
              </a:rPr>
              <a:t>Output :</a:t>
            </a:r>
            <a:endParaRPr sz="1800">
              <a:solidFill>
                <a:schemeClr val="lt1"/>
              </a:solidFill>
              <a:latin typeface="Lato"/>
              <a:ea typeface="Lato"/>
              <a:cs typeface="Lato"/>
              <a:sym typeface="Lato"/>
            </a:endParaRPr>
          </a:p>
        </p:txBody>
      </p:sp>
      <p:sp>
        <p:nvSpPr>
          <p:cNvPr id="273" name="Google Shape;273;p23"/>
          <p:cNvSpPr txBox="1"/>
          <p:nvPr/>
        </p:nvSpPr>
        <p:spPr>
          <a:xfrm>
            <a:off x="1052550" y="4089425"/>
            <a:ext cx="5379600" cy="656100"/>
          </a:xfrm>
          <a:prstGeom prst="rect">
            <a:avLst/>
          </a:prstGeom>
          <a:noFill/>
          <a:ln cap="flat" cmpd="sng" w="9525">
            <a:solidFill>
              <a:schemeClr val="lt1"/>
            </a:solidFill>
            <a:prstDash val="dot"/>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lt1"/>
                </a:solidFill>
                <a:latin typeface="Lato"/>
                <a:ea typeface="Lato"/>
                <a:cs typeface="Lato"/>
                <a:sym typeface="Lato"/>
              </a:rPr>
              <a:t>Suggestion : Promote the Inactive user by creating contests and rewarding prizes. Also notify them everyday to post on instagram. </a:t>
            </a:r>
            <a:endParaRPr>
              <a:solidFill>
                <a:schemeClr val="lt1"/>
              </a:solidFill>
              <a:latin typeface="Lato"/>
              <a:ea typeface="Lato"/>
              <a:cs typeface="Lato"/>
              <a:sym typeface="La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24"/>
          <p:cNvSpPr txBox="1"/>
          <p:nvPr>
            <p:ph type="title"/>
          </p:nvPr>
        </p:nvSpPr>
        <p:spPr>
          <a:xfrm>
            <a:off x="1153175" y="393750"/>
            <a:ext cx="7038900" cy="599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u="sng">
                <a:latin typeface="Lato"/>
                <a:ea typeface="Lato"/>
                <a:cs typeface="Lato"/>
                <a:sym typeface="Lato"/>
              </a:rPr>
              <a:t>Contest Winner Declaration</a:t>
            </a:r>
            <a:endParaRPr u="sng">
              <a:latin typeface="Lato"/>
              <a:ea typeface="Lato"/>
              <a:cs typeface="Lato"/>
              <a:sym typeface="Lato"/>
            </a:endParaRPr>
          </a:p>
        </p:txBody>
      </p:sp>
      <p:sp>
        <p:nvSpPr>
          <p:cNvPr id="279" name="Google Shape;279;p24"/>
          <p:cNvSpPr txBox="1"/>
          <p:nvPr>
            <p:ph idx="1" type="body"/>
          </p:nvPr>
        </p:nvSpPr>
        <p:spPr>
          <a:xfrm>
            <a:off x="1153175" y="1436350"/>
            <a:ext cx="4873800" cy="27450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GB"/>
              <a:t>SELECT username, p.user_id, photo_id, COUNT(l.user_id) AS likes</a:t>
            </a:r>
            <a:endParaRPr/>
          </a:p>
          <a:p>
            <a:pPr indent="0" lvl="0" marL="0" rtl="0" algn="l">
              <a:lnSpc>
                <a:spcPct val="100000"/>
              </a:lnSpc>
              <a:spcBef>
                <a:spcPts val="1600"/>
              </a:spcBef>
              <a:spcAft>
                <a:spcPts val="0"/>
              </a:spcAft>
              <a:buNone/>
            </a:pPr>
            <a:r>
              <a:rPr lang="en-GB"/>
              <a:t>FROM likes l</a:t>
            </a:r>
            <a:endParaRPr/>
          </a:p>
          <a:p>
            <a:pPr indent="0" lvl="0" marL="0" rtl="0" algn="l">
              <a:lnSpc>
                <a:spcPct val="100000"/>
              </a:lnSpc>
              <a:spcBef>
                <a:spcPts val="1600"/>
              </a:spcBef>
              <a:spcAft>
                <a:spcPts val="0"/>
              </a:spcAft>
              <a:buNone/>
            </a:pPr>
            <a:r>
              <a:rPr lang="en-GB"/>
              <a:t>INNER JOIN photos p ON l.photo_id = p.id</a:t>
            </a:r>
            <a:endParaRPr/>
          </a:p>
          <a:p>
            <a:pPr indent="0" lvl="0" marL="0" rtl="0" algn="l">
              <a:lnSpc>
                <a:spcPct val="100000"/>
              </a:lnSpc>
              <a:spcBef>
                <a:spcPts val="1600"/>
              </a:spcBef>
              <a:spcAft>
                <a:spcPts val="0"/>
              </a:spcAft>
              <a:buNone/>
            </a:pPr>
            <a:r>
              <a:rPr lang="en-GB"/>
              <a:t>INNER JOIN users u ON p.user_id = u.id</a:t>
            </a:r>
            <a:endParaRPr/>
          </a:p>
          <a:p>
            <a:pPr indent="0" lvl="0" marL="0" rtl="0" algn="l">
              <a:lnSpc>
                <a:spcPct val="100000"/>
              </a:lnSpc>
              <a:spcBef>
                <a:spcPts val="1600"/>
              </a:spcBef>
              <a:spcAft>
                <a:spcPts val="0"/>
              </a:spcAft>
              <a:buNone/>
            </a:pPr>
            <a:r>
              <a:rPr lang="en-GB"/>
              <a:t>GROUP BY photo_id</a:t>
            </a:r>
            <a:endParaRPr/>
          </a:p>
          <a:p>
            <a:pPr indent="0" lvl="0" marL="0" rtl="0" algn="l">
              <a:lnSpc>
                <a:spcPct val="100000"/>
              </a:lnSpc>
              <a:spcBef>
                <a:spcPts val="1600"/>
              </a:spcBef>
              <a:spcAft>
                <a:spcPts val="0"/>
              </a:spcAft>
              <a:buNone/>
            </a:pPr>
            <a:r>
              <a:rPr lang="en-GB"/>
              <a:t>ORDER BY likes DESC</a:t>
            </a:r>
            <a:endParaRPr/>
          </a:p>
          <a:p>
            <a:pPr indent="0" lvl="0" marL="0" rtl="0" algn="l">
              <a:lnSpc>
                <a:spcPct val="100000"/>
              </a:lnSpc>
              <a:spcBef>
                <a:spcPts val="1600"/>
              </a:spcBef>
              <a:spcAft>
                <a:spcPts val="0"/>
              </a:spcAft>
              <a:buNone/>
            </a:pPr>
            <a:r>
              <a:rPr lang="en-GB"/>
              <a:t>LIMIT 1;</a:t>
            </a:r>
            <a:endParaRPr/>
          </a:p>
          <a:p>
            <a:pPr indent="0" lvl="0" marL="0" rtl="0" algn="l">
              <a:lnSpc>
                <a:spcPct val="100000"/>
              </a:lnSpc>
              <a:spcBef>
                <a:spcPts val="1600"/>
              </a:spcBef>
              <a:spcAft>
                <a:spcPts val="1600"/>
              </a:spcAft>
              <a:buNone/>
            </a:pPr>
            <a:r>
              <a:t/>
            </a:r>
            <a:endParaRPr/>
          </a:p>
        </p:txBody>
      </p:sp>
      <p:pic>
        <p:nvPicPr>
          <p:cNvPr id="280" name="Google Shape;280;p24"/>
          <p:cNvPicPr preferRelativeResize="0"/>
          <p:nvPr/>
        </p:nvPicPr>
        <p:blipFill>
          <a:blip r:embed="rId3">
            <a:alphaModFix/>
          </a:blip>
          <a:stretch>
            <a:fillRect/>
          </a:stretch>
        </p:blipFill>
        <p:spPr>
          <a:xfrm>
            <a:off x="6240625" y="1436350"/>
            <a:ext cx="2614871" cy="408175"/>
          </a:xfrm>
          <a:prstGeom prst="rect">
            <a:avLst/>
          </a:prstGeom>
          <a:noFill/>
          <a:ln>
            <a:noFill/>
          </a:ln>
        </p:spPr>
      </p:pic>
      <p:sp>
        <p:nvSpPr>
          <p:cNvPr id="281" name="Google Shape;281;p24"/>
          <p:cNvSpPr txBox="1"/>
          <p:nvPr/>
        </p:nvSpPr>
        <p:spPr>
          <a:xfrm>
            <a:off x="1087575" y="1030850"/>
            <a:ext cx="1246500" cy="367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sz="1800">
                <a:solidFill>
                  <a:schemeClr val="lt1"/>
                </a:solidFill>
                <a:latin typeface="Lato"/>
                <a:ea typeface="Lato"/>
                <a:cs typeface="Lato"/>
                <a:sym typeface="Lato"/>
              </a:rPr>
              <a:t>Query:</a:t>
            </a:r>
            <a:endParaRPr>
              <a:latin typeface="Lato"/>
              <a:ea typeface="Lato"/>
              <a:cs typeface="Lato"/>
              <a:sym typeface="Lato"/>
            </a:endParaRPr>
          </a:p>
        </p:txBody>
      </p:sp>
      <p:sp>
        <p:nvSpPr>
          <p:cNvPr id="282" name="Google Shape;282;p24"/>
          <p:cNvSpPr txBox="1"/>
          <p:nvPr/>
        </p:nvSpPr>
        <p:spPr>
          <a:xfrm>
            <a:off x="6161900" y="1030850"/>
            <a:ext cx="1666500" cy="36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chemeClr val="lt1"/>
                </a:solidFill>
                <a:latin typeface="Lato"/>
                <a:ea typeface="Lato"/>
                <a:cs typeface="Lato"/>
                <a:sym typeface="Lato"/>
              </a:rPr>
              <a:t>Output :</a:t>
            </a:r>
            <a:endParaRPr sz="1800">
              <a:solidFill>
                <a:schemeClr val="lt1"/>
              </a:solidFill>
              <a:latin typeface="Lato"/>
              <a:ea typeface="Lato"/>
              <a:cs typeface="Lato"/>
              <a:sym typeface="Lato"/>
            </a:endParaRPr>
          </a:p>
        </p:txBody>
      </p:sp>
      <p:sp>
        <p:nvSpPr>
          <p:cNvPr id="283" name="Google Shape;283;p24"/>
          <p:cNvSpPr txBox="1"/>
          <p:nvPr/>
        </p:nvSpPr>
        <p:spPr>
          <a:xfrm>
            <a:off x="1153175" y="4312500"/>
            <a:ext cx="7702200" cy="656100"/>
          </a:xfrm>
          <a:prstGeom prst="rect">
            <a:avLst/>
          </a:prstGeom>
          <a:noFill/>
          <a:ln cap="flat" cmpd="sng" w="9525">
            <a:solidFill>
              <a:schemeClr val="lt1"/>
            </a:solidFill>
            <a:prstDash val="dot"/>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lt1"/>
                </a:solidFill>
                <a:latin typeface="Lato"/>
                <a:ea typeface="Lato"/>
                <a:cs typeface="Lato"/>
                <a:sym typeface="Lato"/>
              </a:rPr>
              <a:t>Suggestion : Promote the contest winners by shout out their names and rewarding </a:t>
            </a:r>
            <a:r>
              <a:rPr lang="en-GB">
                <a:solidFill>
                  <a:schemeClr val="lt1"/>
                </a:solidFill>
                <a:latin typeface="Lato"/>
                <a:ea typeface="Lato"/>
                <a:cs typeface="Lato"/>
                <a:sym typeface="Lato"/>
              </a:rPr>
              <a:t>them gifts and prizes, it encourage the winner and motivate other users also.</a:t>
            </a:r>
            <a:endParaRPr>
              <a:solidFill>
                <a:schemeClr val="lt1"/>
              </a:solidFill>
              <a:latin typeface="Lato"/>
              <a:ea typeface="Lato"/>
              <a:cs typeface="Lato"/>
              <a:sym typeface="La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25"/>
          <p:cNvSpPr txBox="1"/>
          <p:nvPr>
            <p:ph type="title"/>
          </p:nvPr>
        </p:nvSpPr>
        <p:spPr>
          <a:xfrm>
            <a:off x="1052550" y="393750"/>
            <a:ext cx="7038900" cy="53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u="sng">
                <a:latin typeface="Arial"/>
                <a:ea typeface="Arial"/>
                <a:cs typeface="Arial"/>
                <a:sym typeface="Arial"/>
              </a:rPr>
              <a:t>Hashtag Research</a:t>
            </a:r>
            <a:endParaRPr u="sng"/>
          </a:p>
        </p:txBody>
      </p:sp>
      <p:sp>
        <p:nvSpPr>
          <p:cNvPr id="289" name="Google Shape;289;p25"/>
          <p:cNvSpPr txBox="1"/>
          <p:nvPr>
            <p:ph idx="1" type="body"/>
          </p:nvPr>
        </p:nvSpPr>
        <p:spPr>
          <a:xfrm>
            <a:off x="1218775" y="1567550"/>
            <a:ext cx="4244100" cy="23907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GB"/>
              <a:t>SELECT tag_name, tag_id, COUNT(tag_id) AS times_used</a:t>
            </a:r>
            <a:endParaRPr/>
          </a:p>
          <a:p>
            <a:pPr indent="0" lvl="0" marL="0" rtl="0" algn="l">
              <a:lnSpc>
                <a:spcPct val="100000"/>
              </a:lnSpc>
              <a:spcBef>
                <a:spcPts val="1600"/>
              </a:spcBef>
              <a:spcAft>
                <a:spcPts val="0"/>
              </a:spcAft>
              <a:buNone/>
            </a:pPr>
            <a:r>
              <a:rPr lang="en-GB"/>
              <a:t>FROM photo_tags pt</a:t>
            </a:r>
            <a:endParaRPr/>
          </a:p>
          <a:p>
            <a:pPr indent="0" lvl="0" marL="0" rtl="0" algn="l">
              <a:lnSpc>
                <a:spcPct val="100000"/>
              </a:lnSpc>
              <a:spcBef>
                <a:spcPts val="1600"/>
              </a:spcBef>
              <a:spcAft>
                <a:spcPts val="0"/>
              </a:spcAft>
              <a:buNone/>
            </a:pPr>
            <a:r>
              <a:rPr lang="en-GB"/>
              <a:t>INNER JOIN tags t ON pt.tag_id = t.id</a:t>
            </a:r>
            <a:endParaRPr/>
          </a:p>
          <a:p>
            <a:pPr indent="0" lvl="0" marL="0" rtl="0" algn="l">
              <a:lnSpc>
                <a:spcPct val="100000"/>
              </a:lnSpc>
              <a:spcBef>
                <a:spcPts val="1600"/>
              </a:spcBef>
              <a:spcAft>
                <a:spcPts val="0"/>
              </a:spcAft>
              <a:buNone/>
            </a:pPr>
            <a:r>
              <a:rPr lang="en-GB"/>
              <a:t>GROUP BY tag_id</a:t>
            </a:r>
            <a:endParaRPr/>
          </a:p>
          <a:p>
            <a:pPr indent="0" lvl="0" marL="0" rtl="0" algn="l">
              <a:lnSpc>
                <a:spcPct val="100000"/>
              </a:lnSpc>
              <a:spcBef>
                <a:spcPts val="1600"/>
              </a:spcBef>
              <a:spcAft>
                <a:spcPts val="0"/>
              </a:spcAft>
              <a:buNone/>
            </a:pPr>
            <a:r>
              <a:rPr lang="en-GB"/>
              <a:t>ORDER BY times_used DESC</a:t>
            </a:r>
            <a:endParaRPr/>
          </a:p>
          <a:p>
            <a:pPr indent="0" lvl="0" marL="0" rtl="0" algn="l">
              <a:lnSpc>
                <a:spcPct val="100000"/>
              </a:lnSpc>
              <a:spcBef>
                <a:spcPts val="1600"/>
              </a:spcBef>
              <a:spcAft>
                <a:spcPts val="1600"/>
              </a:spcAft>
              <a:buNone/>
            </a:pPr>
            <a:r>
              <a:rPr lang="en-GB"/>
              <a:t>LIMIT 5;</a:t>
            </a:r>
            <a:endParaRPr/>
          </a:p>
        </p:txBody>
      </p:sp>
      <p:pic>
        <p:nvPicPr>
          <p:cNvPr id="290" name="Google Shape;290;p25"/>
          <p:cNvPicPr preferRelativeResize="0"/>
          <p:nvPr/>
        </p:nvPicPr>
        <p:blipFill>
          <a:blip r:embed="rId3">
            <a:alphaModFix/>
          </a:blip>
          <a:stretch>
            <a:fillRect/>
          </a:stretch>
        </p:blipFill>
        <p:spPr>
          <a:xfrm>
            <a:off x="5785850" y="1567550"/>
            <a:ext cx="2971800" cy="1543050"/>
          </a:xfrm>
          <a:prstGeom prst="rect">
            <a:avLst/>
          </a:prstGeom>
          <a:noFill/>
          <a:ln>
            <a:noFill/>
          </a:ln>
        </p:spPr>
      </p:pic>
      <p:sp>
        <p:nvSpPr>
          <p:cNvPr id="291" name="Google Shape;291;p25"/>
          <p:cNvSpPr txBox="1"/>
          <p:nvPr/>
        </p:nvSpPr>
        <p:spPr>
          <a:xfrm>
            <a:off x="1140050" y="1063600"/>
            <a:ext cx="1246500" cy="367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sz="1800">
                <a:solidFill>
                  <a:schemeClr val="lt1"/>
                </a:solidFill>
                <a:latin typeface="Lato"/>
                <a:ea typeface="Lato"/>
                <a:cs typeface="Lato"/>
                <a:sym typeface="Lato"/>
              </a:rPr>
              <a:t>Query:</a:t>
            </a:r>
            <a:endParaRPr>
              <a:latin typeface="Lato"/>
              <a:ea typeface="Lato"/>
              <a:cs typeface="Lato"/>
              <a:sym typeface="Lato"/>
            </a:endParaRPr>
          </a:p>
        </p:txBody>
      </p:sp>
      <p:sp>
        <p:nvSpPr>
          <p:cNvPr id="292" name="Google Shape;292;p25"/>
          <p:cNvSpPr txBox="1"/>
          <p:nvPr/>
        </p:nvSpPr>
        <p:spPr>
          <a:xfrm>
            <a:off x="5694000" y="1137175"/>
            <a:ext cx="1666500" cy="36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chemeClr val="lt1"/>
                </a:solidFill>
                <a:latin typeface="Lato"/>
                <a:ea typeface="Lato"/>
                <a:cs typeface="Lato"/>
                <a:sym typeface="Lato"/>
              </a:rPr>
              <a:t>Output :</a:t>
            </a:r>
            <a:endParaRPr sz="1800">
              <a:solidFill>
                <a:schemeClr val="lt1"/>
              </a:solidFill>
              <a:latin typeface="Lato"/>
              <a:ea typeface="Lato"/>
              <a:cs typeface="Lato"/>
              <a:sym typeface="Lato"/>
            </a:endParaRPr>
          </a:p>
        </p:txBody>
      </p:sp>
      <p:sp>
        <p:nvSpPr>
          <p:cNvPr id="293" name="Google Shape;293;p25"/>
          <p:cNvSpPr txBox="1"/>
          <p:nvPr/>
        </p:nvSpPr>
        <p:spPr>
          <a:xfrm>
            <a:off x="1140050" y="4246875"/>
            <a:ext cx="7702200" cy="656100"/>
          </a:xfrm>
          <a:prstGeom prst="rect">
            <a:avLst/>
          </a:prstGeom>
          <a:noFill/>
          <a:ln cap="flat" cmpd="sng" w="9525">
            <a:solidFill>
              <a:schemeClr val="lt1"/>
            </a:solidFill>
            <a:prstDash val="dot"/>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lt1"/>
                </a:solidFill>
                <a:latin typeface="Lato"/>
                <a:ea typeface="Lato"/>
                <a:cs typeface="Lato"/>
                <a:sym typeface="Lato"/>
              </a:rPr>
              <a:t>Suggestion : Collaborating with brands can generate higher revenue. By putting these tags brands can reach out millions of people on Instagram and advertise their products.</a:t>
            </a:r>
            <a:endParaRPr>
              <a:solidFill>
                <a:schemeClr val="lt1"/>
              </a:solidFill>
              <a:latin typeface="Lato"/>
              <a:ea typeface="Lato"/>
              <a:cs typeface="Lato"/>
              <a:sym typeface="Lato"/>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